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9144000" cy="6858000"/>
  <p:notesSz cx="6858000" cy="9144000"/>
  <p:defaultTextStyle>
    <a:lvl1pPr>
      <a:defRPr sz="2400">
        <a:latin typeface="Calibri"/>
        <a:ea typeface="Calibri"/>
        <a:cs typeface="Calibri"/>
        <a:sym typeface="Calibri"/>
      </a:defRPr>
    </a:lvl1pPr>
    <a:lvl2pPr>
      <a:defRPr sz="2400">
        <a:latin typeface="Calibri"/>
        <a:ea typeface="Calibri"/>
        <a:cs typeface="Calibri"/>
        <a:sym typeface="Calibri"/>
      </a:defRPr>
    </a:lvl2pPr>
    <a:lvl3pPr>
      <a:defRPr sz="2400">
        <a:latin typeface="Calibri"/>
        <a:ea typeface="Calibri"/>
        <a:cs typeface="Calibri"/>
        <a:sym typeface="Calibri"/>
      </a:defRPr>
    </a:lvl3pPr>
    <a:lvl4pPr>
      <a:defRPr sz="2400">
        <a:latin typeface="Calibri"/>
        <a:ea typeface="Calibri"/>
        <a:cs typeface="Calibri"/>
        <a:sym typeface="Calibri"/>
      </a:defRPr>
    </a:lvl4pPr>
    <a:lvl5pPr>
      <a:defRPr sz="2400">
        <a:latin typeface="Calibri"/>
        <a:ea typeface="Calibri"/>
        <a:cs typeface="Calibri"/>
        <a:sym typeface="Calibri"/>
      </a:defRPr>
    </a:lvl5pPr>
    <a:lvl6pPr>
      <a:defRPr sz="2400">
        <a:latin typeface="Calibri"/>
        <a:ea typeface="Calibri"/>
        <a:cs typeface="Calibri"/>
        <a:sym typeface="Calibri"/>
      </a:defRPr>
    </a:lvl6pPr>
    <a:lvl7pPr>
      <a:defRPr sz="2400">
        <a:latin typeface="Calibri"/>
        <a:ea typeface="Calibri"/>
        <a:cs typeface="Calibri"/>
        <a:sym typeface="Calibri"/>
      </a:defRPr>
    </a:lvl7pPr>
    <a:lvl8pPr>
      <a:defRPr sz="2400">
        <a:latin typeface="Calibri"/>
        <a:ea typeface="Calibri"/>
        <a:cs typeface="Calibri"/>
        <a:sym typeface="Calibri"/>
      </a:defRPr>
    </a:lvl8pPr>
    <a:lvl9pPr>
      <a:defRPr sz="2400">
        <a:latin typeface="Calibri"/>
        <a:ea typeface="Calibri"/>
        <a:cs typeface="Calibri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9" name="Shape 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7" name="Shape 7"/>
          <p:cNvSpPr/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Click to edit Master subtitle style</a:t>
            </a:r>
          </a:p>
        </p:txBody>
      </p:sp>
      <p:sp>
        <p:nvSpPr>
          <p:cNvPr id="8" name="Shape 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40" name="Shape 4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Click to edit Master text styles</a:t>
            </a:r>
            <a:endParaRPr sz="3200"/>
          </a:p>
          <a:p>
            <a:pPr lvl="1">
              <a:defRPr sz="1800"/>
            </a:pPr>
            <a:r>
              <a:rPr sz="3200"/>
              <a:t>Second level</a:t>
            </a:r>
            <a:endParaRPr sz="3200"/>
          </a:p>
          <a:p>
            <a:pPr lvl="2">
              <a:defRPr sz="1800"/>
            </a:pPr>
            <a:r>
              <a:rPr sz="3200"/>
              <a:t>Third level</a:t>
            </a:r>
            <a:endParaRPr sz="3200"/>
          </a:p>
          <a:p>
            <a:pPr lvl="3">
              <a:defRPr sz="1800"/>
            </a:pPr>
            <a:r>
              <a:rPr sz="3200"/>
              <a:t>Fourth level</a:t>
            </a:r>
            <a:endParaRPr sz="3200"/>
          </a:p>
          <a:p>
            <a:pPr lvl="4">
              <a:defRPr sz="1800"/>
            </a:pPr>
            <a:r>
              <a:rPr sz="3200"/>
              <a:t>Fifth level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44" name="Shape 44"/>
          <p:cNvSpPr/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Click to edit Master text styles</a:t>
            </a:r>
            <a:endParaRPr sz="3200"/>
          </a:p>
          <a:p>
            <a:pPr lvl="1">
              <a:defRPr sz="1800"/>
            </a:pPr>
            <a:r>
              <a:rPr sz="3200"/>
              <a:t>Second level</a:t>
            </a:r>
            <a:endParaRPr sz="3200"/>
          </a:p>
          <a:p>
            <a:pPr lvl="2">
              <a:defRPr sz="1800"/>
            </a:pPr>
            <a:r>
              <a:rPr sz="3200"/>
              <a:t>Third level</a:t>
            </a:r>
            <a:endParaRPr sz="3200"/>
          </a:p>
          <a:p>
            <a:pPr lvl="3">
              <a:defRPr sz="1800"/>
            </a:pPr>
            <a:r>
              <a:rPr sz="3200"/>
              <a:t>Fourth level</a:t>
            </a:r>
            <a:endParaRPr sz="3200"/>
          </a:p>
          <a:p>
            <a:pPr lvl="4">
              <a:defRPr sz="1800"/>
            </a:pPr>
            <a:r>
              <a:rPr sz="3200"/>
              <a:t>Fifth level</a:t>
            </a:r>
          </a:p>
        </p:txBody>
      </p:sp>
      <p:sp>
        <p:nvSpPr>
          <p:cNvPr id="45" name="Shape 4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type="sldNum" sz="quarter" idx="2"/>
          </p:nvPr>
        </p:nvSpPr>
        <p:spPr>
          <a:xfrm>
            <a:off x="6464300" y="5965975"/>
            <a:ext cx="1906589" cy="2692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11" name="Shape 1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Click to edit Master text styles</a:t>
            </a:r>
            <a:endParaRPr sz="3200"/>
          </a:p>
          <a:p>
            <a:pPr lvl="1">
              <a:defRPr sz="1800"/>
            </a:pPr>
            <a:r>
              <a:rPr sz="3200"/>
              <a:t>Second level</a:t>
            </a:r>
            <a:endParaRPr sz="3200"/>
          </a:p>
          <a:p>
            <a:pPr lvl="2">
              <a:defRPr sz="1800"/>
            </a:pPr>
            <a:r>
              <a:rPr sz="3200"/>
              <a:t>Third level</a:t>
            </a:r>
            <a:endParaRPr sz="3200"/>
          </a:p>
          <a:p>
            <a:pPr lvl="3">
              <a:defRPr sz="1800"/>
            </a:pPr>
            <a:r>
              <a:rPr sz="3200"/>
              <a:t>Fourth level</a:t>
            </a:r>
            <a:endParaRPr sz="3200"/>
          </a:p>
          <a:p>
            <a:pPr lvl="4">
              <a:defRPr sz="1800"/>
            </a:pPr>
            <a:r>
              <a:rPr sz="3200"/>
              <a:t>Fifth level</a:t>
            </a:r>
          </a:p>
        </p:txBody>
      </p:sp>
      <p:sp>
        <p:nvSpPr>
          <p:cNvPr id="12" name="Shape 1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 lvl="0">
              <a:defRPr b="0" cap="none" sz="1800"/>
            </a:pPr>
            <a:r>
              <a:rPr b="1" cap="all" sz="4000"/>
              <a:t>Click to edit Master title style</a:t>
            </a:r>
          </a:p>
        </p:txBody>
      </p:sp>
      <p:sp>
        <p:nvSpPr>
          <p:cNvPr id="15" name="Shape 15"/>
          <p:cNvSpPr/>
          <p:nvPr>
            <p:ph type="body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Click to edit Master text styles</a:t>
            </a:r>
          </a:p>
        </p:txBody>
      </p:sp>
      <p:sp>
        <p:nvSpPr>
          <p:cNvPr id="16" name="Shape 1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Click to edit Master text styles</a:t>
            </a:r>
            <a:endParaRPr sz="2800"/>
          </a:p>
          <a:p>
            <a:pPr lvl="1">
              <a:defRPr sz="1800"/>
            </a:pPr>
            <a:r>
              <a:rPr sz="2800"/>
              <a:t>Second level</a:t>
            </a:r>
            <a:endParaRPr sz="2800"/>
          </a:p>
          <a:p>
            <a:pPr lvl="2">
              <a:defRPr sz="1800"/>
            </a:pPr>
            <a:r>
              <a:rPr sz="2800"/>
              <a:t>Third level</a:t>
            </a:r>
            <a:endParaRPr sz="2800"/>
          </a:p>
          <a:p>
            <a:pPr lvl="3">
              <a:defRPr sz="1800"/>
            </a:pPr>
            <a:r>
              <a:rPr sz="2800"/>
              <a:t>Fourth level</a:t>
            </a:r>
            <a:endParaRPr sz="2800"/>
          </a:p>
          <a:p>
            <a:pPr lvl="4">
              <a:defRPr sz="1800"/>
            </a:pPr>
            <a:r>
              <a:rPr sz="2800"/>
              <a:t>Fifth level</a:t>
            </a:r>
          </a:p>
        </p:txBody>
      </p:sp>
      <p:sp>
        <p:nvSpPr>
          <p:cNvPr id="20" name="Shape 2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23" name="Shape 23"/>
          <p:cNvSpPr/>
          <p:nvPr>
            <p:ph type="body" idx="1"/>
          </p:nvPr>
        </p:nvSpPr>
        <p:spPr>
          <a:xfrm>
            <a:off x="457200" y="1435465"/>
            <a:ext cx="4040188" cy="73941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</a:lstStyle>
          <a:p>
            <a:pPr lvl="0">
              <a:defRPr b="0" sz="1800"/>
            </a:pPr>
            <a:r>
              <a:rPr b="1" sz="2400"/>
              <a:t>Click to edit Master text styles</a:t>
            </a:r>
          </a:p>
        </p:txBody>
      </p:sp>
      <p:sp>
        <p:nvSpPr>
          <p:cNvPr id="24" name="Shape 2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27" name="Shape 2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 lvl="0">
              <a:defRPr b="0" sz="1800"/>
            </a:pPr>
            <a:r>
              <a:rPr b="1" sz="2000"/>
              <a:t>Click to edit Master title style</a:t>
            </a:r>
          </a:p>
        </p:txBody>
      </p:sp>
      <p:sp>
        <p:nvSpPr>
          <p:cNvPr id="32" name="Shape 32"/>
          <p:cNvSpPr/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Click to edit Master text styles</a:t>
            </a:r>
            <a:endParaRPr sz="3200"/>
          </a:p>
          <a:p>
            <a:pPr lvl="1">
              <a:defRPr sz="1800"/>
            </a:pPr>
            <a:r>
              <a:rPr sz="3200"/>
              <a:t>Second level</a:t>
            </a:r>
            <a:endParaRPr sz="3200"/>
          </a:p>
          <a:p>
            <a:pPr lvl="2">
              <a:defRPr sz="1800"/>
            </a:pPr>
            <a:r>
              <a:rPr sz="3200"/>
              <a:t>Third level</a:t>
            </a:r>
            <a:endParaRPr sz="3200"/>
          </a:p>
          <a:p>
            <a:pPr lvl="3">
              <a:defRPr sz="1800"/>
            </a:pPr>
            <a:r>
              <a:rPr sz="3200"/>
              <a:t>Fourth level</a:t>
            </a:r>
            <a:endParaRPr sz="3200"/>
          </a:p>
          <a:p>
            <a:pPr lvl="4">
              <a:defRPr sz="1800"/>
            </a:pPr>
            <a:r>
              <a:rPr sz="3200"/>
              <a:t>Fifth level</a:t>
            </a:r>
          </a:p>
        </p:txBody>
      </p:sp>
      <p:sp>
        <p:nvSpPr>
          <p:cNvPr id="33" name="Shape 3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 lvl="0">
              <a:defRPr b="0" sz="1800"/>
            </a:pPr>
            <a:r>
              <a:rPr b="1" sz="2000"/>
              <a:t>Click to edit Master title style</a:t>
            </a:r>
          </a:p>
        </p:txBody>
      </p:sp>
      <p:sp>
        <p:nvSpPr>
          <p:cNvPr id="36" name="Shape 36"/>
          <p:cNvSpPr/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</a:lstStyle>
          <a:p>
            <a:pPr lvl="0">
              <a:defRPr sz="1800"/>
            </a:pPr>
            <a:r>
              <a:rPr sz="1400"/>
              <a:t>Click to edit Master text styles</a:t>
            </a:r>
          </a:p>
        </p:txBody>
      </p:sp>
      <p:sp>
        <p:nvSpPr>
          <p:cNvPr id="37" name="Shape 3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lvl="0">
              <a:defRPr sz="1800"/>
            </a:pPr>
            <a:r>
              <a:rPr sz="3200"/>
              <a:t>Click to edit Master text styles</a:t>
            </a:r>
            <a:endParaRPr sz="3200"/>
          </a:p>
          <a:p>
            <a:pPr lvl="1">
              <a:defRPr sz="1800"/>
            </a:pPr>
            <a:r>
              <a:rPr sz="3200"/>
              <a:t>Second level</a:t>
            </a:r>
            <a:endParaRPr sz="3200"/>
          </a:p>
          <a:p>
            <a:pPr lvl="2">
              <a:defRPr sz="1800"/>
            </a:pPr>
            <a:r>
              <a:rPr sz="3200"/>
              <a:t>Third level</a:t>
            </a:r>
            <a:endParaRPr sz="3200"/>
          </a:p>
          <a:p>
            <a:pPr lvl="3">
              <a:defRPr sz="1800"/>
            </a:pPr>
            <a:r>
              <a:rPr sz="3200"/>
              <a:t>Fourth level</a:t>
            </a:r>
            <a:endParaRPr sz="3200"/>
          </a:p>
          <a:p>
            <a:pPr lvl="4">
              <a:defRPr sz="1800"/>
            </a:pPr>
            <a:r>
              <a:rPr sz="3200"/>
              <a:t>Fifth level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spd="med" advClick="1"/>
  <p:txStyles>
    <p:titleStyle>
      <a:lvl1pPr algn="ctr">
        <a:defRPr sz="4400">
          <a:latin typeface="Calibri"/>
          <a:ea typeface="Calibri"/>
          <a:cs typeface="Calibri"/>
          <a:sym typeface="Calibri"/>
        </a:defRPr>
      </a:lvl1pPr>
      <a:lvl2pPr algn="ctr">
        <a:defRPr sz="4400">
          <a:latin typeface="Calibri"/>
          <a:ea typeface="Calibri"/>
          <a:cs typeface="Calibri"/>
          <a:sym typeface="Calibri"/>
        </a:defRPr>
      </a:lvl2pPr>
      <a:lvl3pPr algn="ctr">
        <a:defRPr sz="4400">
          <a:latin typeface="Calibri"/>
          <a:ea typeface="Calibri"/>
          <a:cs typeface="Calibri"/>
          <a:sym typeface="Calibri"/>
        </a:defRPr>
      </a:lvl3pPr>
      <a:lvl4pPr algn="ctr">
        <a:defRPr sz="4400">
          <a:latin typeface="Calibri"/>
          <a:ea typeface="Calibri"/>
          <a:cs typeface="Calibri"/>
          <a:sym typeface="Calibri"/>
        </a:defRPr>
      </a:lvl4pPr>
      <a:lvl5pPr algn="ctr">
        <a:defRPr sz="4400">
          <a:latin typeface="Calibri"/>
          <a:ea typeface="Calibri"/>
          <a:cs typeface="Calibri"/>
          <a:sym typeface="Calibri"/>
        </a:defRPr>
      </a:lvl5pPr>
      <a:lvl6pPr algn="ctr">
        <a:defRPr sz="4400">
          <a:latin typeface="Calibri"/>
          <a:ea typeface="Calibri"/>
          <a:cs typeface="Calibri"/>
          <a:sym typeface="Calibri"/>
        </a:defRPr>
      </a:lvl6pPr>
      <a:lvl7pPr algn="ctr">
        <a:defRPr sz="4400">
          <a:latin typeface="Calibri"/>
          <a:ea typeface="Calibri"/>
          <a:cs typeface="Calibri"/>
          <a:sym typeface="Calibri"/>
        </a:defRPr>
      </a:lvl7pPr>
      <a:lvl8pPr algn="ctr">
        <a:defRPr sz="4400">
          <a:latin typeface="Calibri"/>
          <a:ea typeface="Calibri"/>
          <a:cs typeface="Calibri"/>
          <a:sym typeface="Calibri"/>
        </a:defRPr>
      </a:lvl8pPr>
      <a:lvl9pPr algn="ctr">
        <a:defRPr sz="4400">
          <a:latin typeface="Calibri"/>
          <a:ea typeface="Calibri"/>
          <a:cs typeface="Calibri"/>
          <a:sym typeface="Calibri"/>
        </a:defRPr>
      </a:lvl9pPr>
    </p:titleStyle>
    <p:bodyStyle>
      <a:lvl1pPr marL="342900" indent="-3429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1pPr>
      <a:lvl2pPr marL="783771" indent="-326571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2pPr>
      <a:lvl3pPr marL="1219200" indent="-3048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3pPr>
      <a:lvl4pPr marL="1737360" indent="-365760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4pPr>
      <a:lvl5pPr marL="2194560" indent="-365760">
        <a:spcBef>
          <a:spcPts val="700"/>
        </a:spcBef>
        <a:buSzPct val="100000"/>
        <a:buFont typeface="Arial"/>
        <a:buChar char="»"/>
        <a:defRPr sz="3200">
          <a:latin typeface="Calibri"/>
          <a:ea typeface="Calibri"/>
          <a:cs typeface="Calibri"/>
          <a:sym typeface="Calibri"/>
        </a:defRPr>
      </a:lvl5pPr>
      <a:lvl6pPr marL="2651760" indent="-36576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6pPr>
      <a:lvl7pPr marL="3108960" indent="-36576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7pPr>
      <a:lvl8pPr marL="3566159" indent="-365759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8pPr>
      <a:lvl9pPr marL="4023359" indent="-365759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9pPr>
    </p:bodyStyle>
    <p:otherStyle>
      <a:lvl1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12.jpeg"/><Relationship Id="rId4" Type="http://schemas.openxmlformats.org/officeDocument/2006/relationships/image" Target="../media/image13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14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15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19.jpeg"/><Relationship Id="rId4" Type="http://schemas.openxmlformats.org/officeDocument/2006/relationships/image" Target="../media/image20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21.jpeg"/><Relationship Id="rId4" Type="http://schemas.openxmlformats.org/officeDocument/2006/relationships/image" Target="../media/image22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hyperlink" Target="mailto:kbmac@cybermesa.com" TargetMode="External"/><Relationship Id="rId5" Type="http://schemas.openxmlformats.org/officeDocument/2006/relationships/hyperlink" Target="mailto:tokaprod@gmail.com" TargetMode="Externa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3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4.jpeg"/><Relationship Id="rId4" Type="http://schemas.openxmlformats.org/officeDocument/2006/relationships/image" Target="../media/image5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6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7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8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type="title" idx="4294967295"/>
          </p:nvPr>
        </p:nvSpPr>
        <p:spPr>
          <a:xfrm>
            <a:off x="3200398" y="217249"/>
            <a:ext cx="5562603" cy="1840152"/>
          </a:xfrm>
          <a:prstGeom prst="rect">
            <a:avLst/>
          </a:prstGeom>
        </p:spPr>
        <p:txBody>
          <a:bodyPr/>
          <a:lstStyle>
            <a:lvl1pPr defTabSz="731519">
              <a:defRPr b="1" sz="3200">
                <a:solidFill>
                  <a:srgbClr val="003366"/>
                </a:solidFill>
                <a:latin typeface="Aharoni"/>
                <a:ea typeface="Aharoni"/>
                <a:cs typeface="Aharoni"/>
                <a:sym typeface="Aharoni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200">
                <a:solidFill>
                  <a:srgbClr val="003366"/>
                </a:solidFill>
              </a:rPr>
              <a:t>Creating a Supportive Environment for Young Fathers</a:t>
            </a:r>
          </a:p>
        </p:txBody>
      </p:sp>
      <p:sp>
        <p:nvSpPr>
          <p:cNvPr id="52" name="Shape 52"/>
          <p:cNvSpPr/>
          <p:nvPr>
            <p:ph type="body" idx="4294967295"/>
          </p:nvPr>
        </p:nvSpPr>
        <p:spPr>
          <a:xfrm>
            <a:off x="304800" y="2895600"/>
            <a:ext cx="5105400" cy="2514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solidFill>
                  <a:srgbClr val="003366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003366"/>
                </a:solidFill>
              </a:rPr>
              <a:t>If we look at males as a culture we can use tried and tested ideas and activities to be culturally competent</a:t>
            </a:r>
          </a:p>
        </p:txBody>
      </p:sp>
      <p:pic>
        <p:nvPicPr>
          <p:cNvPr id="53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217248"/>
            <a:ext cx="2677618" cy="1002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image2.jpeg" descr="IMG_6346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10200" y="2590800"/>
            <a:ext cx="3251200" cy="2819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type="title" idx="4294967295"/>
          </p:nvPr>
        </p:nvSpPr>
        <p:spPr>
          <a:xfrm>
            <a:off x="1349695" y="304800"/>
            <a:ext cx="7378701" cy="1143000"/>
          </a:xfrm>
          <a:prstGeom prst="rect">
            <a:avLst/>
          </a:prstGeom>
        </p:spPr>
        <p:txBody>
          <a:bodyPr/>
          <a:lstStyle/>
          <a:p>
            <a:pPr lvl="0" defTabSz="786384">
              <a:defRPr sz="1800"/>
            </a:pPr>
            <a:r>
              <a:rPr b="1" sz="3354">
                <a:solidFill>
                  <a:srgbClr val="003366"/>
                </a:solidFill>
                <a:latin typeface="Aharoni"/>
                <a:ea typeface="Aharoni"/>
                <a:cs typeface="Aharoni"/>
                <a:sym typeface="Aharoni"/>
              </a:rPr>
              <a:t>Make It Work</a:t>
            </a:r>
            <a:r>
              <a:rPr sz="6794">
                <a:solidFill>
                  <a:srgbClr val="003366"/>
                </a:solidFill>
                <a:latin typeface="Amienne"/>
                <a:ea typeface="Amienne"/>
                <a:cs typeface="Amienne"/>
                <a:sym typeface="Amienne"/>
              </a:rPr>
              <a:t>!!!</a:t>
            </a:r>
          </a:p>
        </p:txBody>
      </p:sp>
      <p:sp>
        <p:nvSpPr>
          <p:cNvPr id="104" name="Shape 104"/>
          <p:cNvSpPr/>
          <p:nvPr>
            <p:ph type="body" idx="4294967295"/>
          </p:nvPr>
        </p:nvSpPr>
        <p:spPr>
          <a:xfrm>
            <a:off x="152399" y="2057400"/>
            <a:ext cx="5562603" cy="4343400"/>
          </a:xfrm>
          <a:prstGeom prst="rect">
            <a:avLst/>
          </a:prstGeom>
        </p:spPr>
        <p:txBody>
          <a:bodyPr/>
          <a:lstStyle/>
          <a:p>
            <a:pPr lvl="0" marL="609600" indent="-609600">
              <a:buClr>
                <a:srgbClr val="003366"/>
              </a:buClr>
              <a:buChar char="⬥"/>
              <a:defRPr sz="1800"/>
            </a:pPr>
            <a:r>
              <a:rPr sz="3200">
                <a:solidFill>
                  <a:srgbClr val="003366"/>
                </a:solidFill>
              </a:rPr>
              <a:t>Expect involvement </a:t>
            </a:r>
          </a:p>
          <a:p>
            <a:pPr lvl="0" marL="609600" indent="-609600">
              <a:buClr>
                <a:srgbClr val="003366"/>
              </a:buClr>
              <a:buChar char="⬥"/>
              <a:defRPr sz="1800"/>
            </a:pPr>
            <a:r>
              <a:rPr sz="3200">
                <a:solidFill>
                  <a:srgbClr val="003366"/>
                </a:solidFill>
              </a:rPr>
              <a:t>Plan/Design for it</a:t>
            </a:r>
          </a:p>
          <a:p>
            <a:pPr lvl="0" marL="609600" indent="-609600">
              <a:buClr>
                <a:srgbClr val="003366"/>
              </a:buClr>
              <a:buChar char="⬥"/>
              <a:defRPr sz="1800"/>
            </a:pPr>
            <a:r>
              <a:rPr sz="3200">
                <a:solidFill>
                  <a:srgbClr val="003366"/>
                </a:solidFill>
              </a:rPr>
              <a:t>Change schedule to accommodate </a:t>
            </a:r>
          </a:p>
          <a:p>
            <a:pPr lvl="0" marL="609600" indent="-609600">
              <a:buClr>
                <a:srgbClr val="003366"/>
              </a:buClr>
              <a:buChar char="⬥"/>
              <a:defRPr sz="1800"/>
            </a:pPr>
            <a:r>
              <a:rPr sz="3200">
                <a:solidFill>
                  <a:srgbClr val="003366"/>
                </a:solidFill>
              </a:rPr>
              <a:t>Plan visits so it can happen</a:t>
            </a:r>
          </a:p>
          <a:p>
            <a:pPr lvl="0" marL="609600" indent="-609600">
              <a:buClr>
                <a:srgbClr val="003366"/>
              </a:buClr>
              <a:buChar char="⬥"/>
              <a:defRPr sz="1800"/>
            </a:pPr>
            <a:r>
              <a:rPr sz="3200">
                <a:solidFill>
                  <a:srgbClr val="003366"/>
                </a:solidFill>
              </a:rPr>
              <a:t>Don</a:t>
            </a:r>
            <a:r>
              <a:rPr sz="3200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’</a:t>
            </a:r>
            <a:r>
              <a:rPr sz="3200">
                <a:solidFill>
                  <a:srgbClr val="003366"/>
                </a:solidFill>
              </a:rPr>
              <a:t>t accept anything less </a:t>
            </a:r>
          </a:p>
        </p:txBody>
      </p:sp>
      <p:pic>
        <p:nvPicPr>
          <p:cNvPr id="105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" y="76200"/>
            <a:ext cx="2677619" cy="1002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image13.jpeg" descr="IMG_5019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19600" y="1752600"/>
            <a:ext cx="4495800" cy="2362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image14.jpeg" descr="IMG_6522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00056" y="4419600"/>
            <a:ext cx="2259023" cy="20313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title" idx="4294967295"/>
          </p:nvPr>
        </p:nvSpPr>
        <p:spPr>
          <a:xfrm>
            <a:off x="1905000" y="304800"/>
            <a:ext cx="7378700" cy="1143000"/>
          </a:xfrm>
          <a:prstGeom prst="rect">
            <a:avLst/>
          </a:prstGeom>
        </p:spPr>
        <p:txBody>
          <a:bodyPr/>
          <a:lstStyle/>
          <a:p>
            <a:pPr lvl="0" defTabSz="786384">
              <a:defRPr sz="1800"/>
            </a:pPr>
            <a:r>
              <a:rPr b="1" sz="3784">
                <a:solidFill>
                  <a:srgbClr val="003366"/>
                </a:solidFill>
                <a:latin typeface="Aharoni"/>
                <a:ea typeface="Aharoni"/>
                <a:cs typeface="Aharoni"/>
                <a:sym typeface="Aharoni"/>
              </a:rPr>
              <a:t>Make It Work</a:t>
            </a:r>
            <a:r>
              <a:rPr sz="6794">
                <a:solidFill>
                  <a:srgbClr val="003366"/>
                </a:solidFill>
                <a:latin typeface="Amienne"/>
                <a:ea typeface="Amienne"/>
                <a:cs typeface="Amienne"/>
                <a:sym typeface="Amienne"/>
              </a:rPr>
              <a:t>!!!</a:t>
            </a:r>
          </a:p>
        </p:txBody>
      </p:sp>
      <p:sp>
        <p:nvSpPr>
          <p:cNvPr id="110" name="Shape 110"/>
          <p:cNvSpPr/>
          <p:nvPr>
            <p:ph type="body" idx="4294967295"/>
          </p:nvPr>
        </p:nvSpPr>
        <p:spPr>
          <a:xfrm>
            <a:off x="3886200" y="1943098"/>
            <a:ext cx="5257800" cy="4914903"/>
          </a:xfrm>
          <a:prstGeom prst="rect">
            <a:avLst/>
          </a:prstGeom>
        </p:spPr>
        <p:txBody>
          <a:bodyPr/>
          <a:lstStyle/>
          <a:p>
            <a:pPr lvl="0" marL="609600" indent="-609600">
              <a:buClr>
                <a:srgbClr val="003366"/>
              </a:buClr>
              <a:buChar char="⬥"/>
              <a:defRPr sz="1800"/>
            </a:pPr>
            <a:r>
              <a:rPr sz="3200">
                <a:solidFill>
                  <a:srgbClr val="003366"/>
                </a:solidFill>
              </a:rPr>
              <a:t>View males as essential, not a risk factor</a:t>
            </a:r>
          </a:p>
          <a:p>
            <a:pPr lvl="0" marL="609600" indent="-609600">
              <a:buClr>
                <a:srgbClr val="003366"/>
              </a:buClr>
              <a:buChar char="⬥"/>
              <a:defRPr sz="1800"/>
            </a:pPr>
            <a:r>
              <a:rPr sz="3200">
                <a:solidFill>
                  <a:srgbClr val="003366"/>
                </a:solidFill>
              </a:rPr>
              <a:t>Invite men in, that may be all they are waiting for</a:t>
            </a:r>
          </a:p>
          <a:p>
            <a:pPr lvl="0" marL="609600" indent="-609600">
              <a:buClr>
                <a:srgbClr val="003366"/>
              </a:buClr>
              <a:buChar char="⬥"/>
              <a:defRPr sz="1800"/>
            </a:pPr>
            <a:r>
              <a:rPr sz="3200">
                <a:solidFill>
                  <a:srgbClr val="003366"/>
                </a:solidFill>
              </a:rPr>
              <a:t>Understand fathers motivation: “provider and protector”</a:t>
            </a:r>
          </a:p>
        </p:txBody>
      </p:sp>
      <p:pic>
        <p:nvPicPr>
          <p:cNvPr id="111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76200"/>
            <a:ext cx="2677618" cy="1002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image15.jpeg" descr="IMG_9407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400" y="1981200"/>
            <a:ext cx="3635903" cy="41366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type="sldNum" sz="quarter" idx="2"/>
          </p:nvPr>
        </p:nvSpPr>
        <p:spPr>
          <a:xfrm>
            <a:off x="6577011" y="6254999"/>
            <a:ext cx="2193927" cy="2921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defTabSz="868680">
              <a:defRPr sz="1330">
                <a:solidFill>
                  <a:srgbClr val="800D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30">
                <a:solidFill>
                  <a:srgbClr val="800D00"/>
                </a:solidFill>
              </a:rPr>
            </a:fld>
          </a:p>
        </p:txBody>
      </p:sp>
      <p:sp>
        <p:nvSpPr>
          <p:cNvPr id="115" name="Shape 115"/>
          <p:cNvSpPr/>
          <p:nvPr>
            <p:ph type="title" idx="4294967295"/>
          </p:nvPr>
        </p:nvSpPr>
        <p:spPr>
          <a:xfrm>
            <a:off x="914400" y="320675"/>
            <a:ext cx="8229600" cy="1508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3366"/>
                </a:solidFill>
                <a:latin typeface="Aharoni"/>
                <a:ea typeface="Aharoni"/>
                <a:cs typeface="Aharoni"/>
                <a:sym typeface="Aharoni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400">
                <a:solidFill>
                  <a:srgbClr val="003366"/>
                </a:solidFill>
              </a:rPr>
              <a:t>Challenges</a:t>
            </a:r>
          </a:p>
        </p:txBody>
      </p:sp>
      <p:sp>
        <p:nvSpPr>
          <p:cNvPr id="116" name="Shape 116"/>
          <p:cNvSpPr/>
          <p:nvPr/>
        </p:nvSpPr>
        <p:spPr>
          <a:xfrm>
            <a:off x="76200" y="1530573"/>
            <a:ext cx="5029199" cy="544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marL="812800" indent="-812800">
              <a:spcBef>
                <a:spcPts val="700"/>
              </a:spcBef>
              <a:buClr>
                <a:srgbClr val="003366"/>
              </a:buClr>
              <a:buSzPct val="100000"/>
              <a:buFont typeface="Wingdings"/>
              <a:buChar char="❑"/>
              <a:defRPr sz="1800"/>
            </a:pPr>
            <a:r>
              <a:rPr sz="3200">
                <a:solidFill>
                  <a:srgbClr val="003366"/>
                </a:solidFill>
              </a:rPr>
              <a:t>With young couples many relationships end during pregnancy.</a:t>
            </a:r>
          </a:p>
          <a:p>
            <a:pPr lvl="0" marL="812800" indent="-812800">
              <a:spcBef>
                <a:spcPts val="700"/>
              </a:spcBef>
              <a:buClr>
                <a:srgbClr val="003366"/>
              </a:buClr>
              <a:buSzPct val="100000"/>
              <a:buFont typeface="Wingdings"/>
              <a:buChar char="❑"/>
              <a:defRPr sz="1800"/>
            </a:pPr>
            <a:r>
              <a:rPr sz="3200">
                <a:solidFill>
                  <a:srgbClr val="003366"/>
                </a:solidFill>
              </a:rPr>
              <a:t>Guys feel pushed away by mother, mothers family, his family, his friends.</a:t>
            </a:r>
          </a:p>
          <a:p>
            <a:pPr lvl="0" marL="812800" indent="-812800">
              <a:spcBef>
                <a:spcPts val="700"/>
              </a:spcBef>
              <a:buClr>
                <a:srgbClr val="003366"/>
              </a:buClr>
              <a:buSzPct val="100000"/>
              <a:buFont typeface="Wingdings"/>
              <a:buChar char="❑"/>
              <a:defRPr sz="1800"/>
            </a:pPr>
            <a:r>
              <a:rPr sz="3200">
                <a:solidFill>
                  <a:srgbClr val="003366"/>
                </a:solidFill>
              </a:rPr>
              <a:t>Many guys still have a great need and feel a great responsibility to be involved </a:t>
            </a:r>
          </a:p>
        </p:txBody>
      </p:sp>
      <p:pic>
        <p:nvPicPr>
          <p:cNvPr id="117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6200"/>
            <a:ext cx="2677618" cy="1002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image16.jpeg" descr="19232_285732775101_285539460101_3205571_2788229_n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38751" y="1905000"/>
            <a:ext cx="3752849" cy="45324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title" idx="4294967295"/>
          </p:nvPr>
        </p:nvSpPr>
        <p:spPr>
          <a:xfrm>
            <a:off x="1981200" y="152400"/>
            <a:ext cx="7162800" cy="1143000"/>
          </a:xfrm>
          <a:prstGeom prst="rect">
            <a:avLst/>
          </a:prstGeom>
        </p:spPr>
        <p:txBody>
          <a:bodyPr/>
          <a:lstStyle>
            <a:lvl1pPr defTabSz="797539">
              <a:defRPr b="1" sz="3430">
                <a:solidFill>
                  <a:srgbClr val="003366"/>
                </a:solidFill>
                <a:latin typeface="Aharoni"/>
                <a:ea typeface="Aharoni"/>
                <a:cs typeface="Aharoni"/>
                <a:sym typeface="Aharoni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430">
                <a:solidFill>
                  <a:srgbClr val="003366"/>
                </a:solidFill>
              </a:rPr>
              <a:t>Recognize “Touch Points of Involvement”</a:t>
            </a:r>
          </a:p>
        </p:txBody>
      </p:sp>
      <p:sp>
        <p:nvSpPr>
          <p:cNvPr id="121" name="Shape 121"/>
          <p:cNvSpPr/>
          <p:nvPr>
            <p:ph type="body" idx="4294967295"/>
          </p:nvPr>
        </p:nvSpPr>
        <p:spPr>
          <a:xfrm>
            <a:off x="228600" y="1447799"/>
            <a:ext cx="6781801" cy="5168903"/>
          </a:xfrm>
          <a:prstGeom prst="rect">
            <a:avLst/>
          </a:prstGeom>
        </p:spPr>
        <p:txBody>
          <a:bodyPr/>
          <a:lstStyle/>
          <a:p>
            <a:pPr lvl="0" marL="609600" indent="-609600">
              <a:buClr>
                <a:srgbClr val="003366"/>
              </a:buClr>
              <a:defRPr sz="1800"/>
            </a:pPr>
            <a:r>
              <a:rPr sz="3200">
                <a:solidFill>
                  <a:srgbClr val="003366"/>
                </a:solidFill>
              </a:rPr>
              <a:t>Pregnancy</a:t>
            </a:r>
          </a:p>
          <a:p>
            <a:pPr lvl="0" marL="609600" indent="-609600">
              <a:buClr>
                <a:srgbClr val="003366"/>
              </a:buClr>
              <a:defRPr sz="1800"/>
            </a:pPr>
            <a:r>
              <a:rPr sz="3200">
                <a:solidFill>
                  <a:srgbClr val="003366"/>
                </a:solidFill>
              </a:rPr>
              <a:t>Birth  </a:t>
            </a:r>
          </a:p>
          <a:p>
            <a:pPr lvl="0" marL="609600" indent="-609600">
              <a:buClr>
                <a:srgbClr val="003366"/>
              </a:buClr>
              <a:defRPr sz="1800"/>
            </a:pPr>
            <a:r>
              <a:rPr sz="3200">
                <a:solidFill>
                  <a:srgbClr val="003366"/>
                </a:solidFill>
              </a:rPr>
              <a:t>Illness</a:t>
            </a:r>
          </a:p>
          <a:p>
            <a:pPr lvl="0" marL="609600" indent="-609600">
              <a:buClr>
                <a:srgbClr val="003366"/>
              </a:buClr>
              <a:defRPr sz="1800"/>
            </a:pPr>
            <a:r>
              <a:rPr sz="3200">
                <a:solidFill>
                  <a:srgbClr val="003366"/>
                </a:solidFill>
              </a:rPr>
              <a:t>Child - starting school/loss of child care</a:t>
            </a:r>
          </a:p>
          <a:p>
            <a:pPr lvl="0" marL="609600" indent="-609600">
              <a:buClr>
                <a:srgbClr val="003366"/>
              </a:buClr>
              <a:defRPr sz="1800"/>
            </a:pPr>
            <a:r>
              <a:rPr sz="3200">
                <a:solidFill>
                  <a:srgbClr val="003366"/>
                </a:solidFill>
              </a:rPr>
              <a:t>Developmental Milestones (weening, walking, talking, adolescence…)</a:t>
            </a:r>
          </a:p>
          <a:p>
            <a:pPr lvl="0" marL="609600" indent="-609600">
              <a:buClr>
                <a:srgbClr val="003366"/>
              </a:buClr>
              <a:defRPr sz="1800"/>
            </a:pPr>
            <a:r>
              <a:rPr sz="3200">
                <a:solidFill>
                  <a:srgbClr val="003366"/>
                </a:solidFill>
              </a:rPr>
              <a:t>Father - job loss/going to school</a:t>
            </a:r>
          </a:p>
        </p:txBody>
      </p:sp>
      <p:pic>
        <p:nvPicPr>
          <p:cNvPr id="122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" y="152400"/>
            <a:ext cx="2677618" cy="1002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image17.jpeg" descr="IMG_0344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05600" y="1295400"/>
            <a:ext cx="2285909" cy="2209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image18.jpeg" descr="IMG_0231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10400" y="3962400"/>
            <a:ext cx="1828800" cy="2111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image19.jpeg" descr="IMG_0514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81400" y="1438328"/>
            <a:ext cx="2895693" cy="17525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type="title" idx="4294967295"/>
          </p:nvPr>
        </p:nvSpPr>
        <p:spPr>
          <a:xfrm>
            <a:off x="2895600" y="381000"/>
            <a:ext cx="5638800" cy="1828800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003366"/>
                </a:solidFill>
                <a:latin typeface="Aharoni"/>
                <a:ea typeface="Aharoni"/>
                <a:cs typeface="Aharoni"/>
                <a:sym typeface="Aharoni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003366"/>
                </a:solidFill>
              </a:rPr>
              <a:t>More of what will work </a:t>
            </a:r>
          </a:p>
        </p:txBody>
      </p:sp>
      <p:sp>
        <p:nvSpPr>
          <p:cNvPr id="128" name="Shape 128"/>
          <p:cNvSpPr/>
          <p:nvPr>
            <p:ph type="body" idx="4294967295"/>
          </p:nvPr>
        </p:nvSpPr>
        <p:spPr>
          <a:xfrm>
            <a:off x="228600" y="2057400"/>
            <a:ext cx="6553201" cy="4483101"/>
          </a:xfrm>
          <a:prstGeom prst="rect">
            <a:avLst/>
          </a:prstGeom>
        </p:spPr>
        <p:txBody>
          <a:bodyPr/>
          <a:lstStyle/>
          <a:p>
            <a:pPr lvl="0" marL="621506" indent="-621506">
              <a:lnSpc>
                <a:spcPct val="90000"/>
              </a:lnSpc>
              <a:spcBef>
                <a:spcPts val="600"/>
              </a:spcBef>
              <a:buClr>
                <a:srgbClr val="003366"/>
              </a:buClr>
              <a:buChar char="⬥"/>
              <a:defRPr sz="1800"/>
            </a:pPr>
            <a:r>
              <a:rPr sz="2900">
                <a:solidFill>
                  <a:srgbClr val="003366"/>
                </a:solidFill>
              </a:rPr>
              <a:t>Acknowledge what men do right, not wrong</a:t>
            </a:r>
            <a:endParaRPr sz="1600"/>
          </a:p>
          <a:p>
            <a:pPr lvl="0" marL="621506" indent="-621506">
              <a:lnSpc>
                <a:spcPct val="90000"/>
              </a:lnSpc>
              <a:spcBef>
                <a:spcPts val="600"/>
              </a:spcBef>
              <a:buClr>
                <a:srgbClr val="003366"/>
              </a:buClr>
              <a:buChar char="⬥"/>
              <a:defRPr sz="1800"/>
            </a:pPr>
            <a:r>
              <a:rPr sz="2900">
                <a:solidFill>
                  <a:srgbClr val="003366"/>
                </a:solidFill>
              </a:rPr>
              <a:t>Give him a task or action he can do</a:t>
            </a:r>
            <a:endParaRPr sz="1600"/>
          </a:p>
          <a:p>
            <a:pPr lvl="0" marL="621506" indent="-621506">
              <a:lnSpc>
                <a:spcPct val="90000"/>
              </a:lnSpc>
              <a:spcBef>
                <a:spcPts val="600"/>
              </a:spcBef>
              <a:buClr>
                <a:srgbClr val="003366"/>
              </a:buClr>
              <a:buChar char="⬥"/>
              <a:defRPr sz="1800"/>
            </a:pPr>
            <a:r>
              <a:rPr sz="2900">
                <a:solidFill>
                  <a:srgbClr val="003366"/>
                </a:solidFill>
              </a:rPr>
              <a:t>Ask for his ideas and solutions to problems</a:t>
            </a:r>
            <a:endParaRPr sz="1600"/>
          </a:p>
          <a:p>
            <a:pPr lvl="0" marL="621506" indent="-621506">
              <a:lnSpc>
                <a:spcPct val="90000"/>
              </a:lnSpc>
              <a:spcBef>
                <a:spcPts val="600"/>
              </a:spcBef>
              <a:buClr>
                <a:srgbClr val="003366"/>
              </a:buClr>
              <a:buChar char="⬥"/>
              <a:defRPr sz="1800"/>
            </a:pPr>
            <a:r>
              <a:rPr sz="2900">
                <a:solidFill>
                  <a:srgbClr val="003366"/>
                </a:solidFill>
              </a:rPr>
              <a:t>Create a safe place, free of criticism</a:t>
            </a:r>
            <a:endParaRPr sz="1600"/>
          </a:p>
          <a:p>
            <a:pPr lvl="0" marL="621506" indent="-621506">
              <a:lnSpc>
                <a:spcPct val="90000"/>
              </a:lnSpc>
              <a:spcBef>
                <a:spcPts val="600"/>
              </a:spcBef>
              <a:buClr>
                <a:srgbClr val="003366"/>
              </a:buClr>
              <a:buChar char="⬥"/>
              <a:defRPr sz="1800"/>
            </a:pPr>
            <a:r>
              <a:rPr sz="2900">
                <a:solidFill>
                  <a:srgbClr val="003366"/>
                </a:solidFill>
              </a:rPr>
              <a:t>Identify his role ASAP</a:t>
            </a:r>
            <a:endParaRPr sz="1600"/>
          </a:p>
          <a:p>
            <a:pPr lvl="0" marL="621506" indent="-621506">
              <a:lnSpc>
                <a:spcPct val="90000"/>
              </a:lnSpc>
              <a:spcBef>
                <a:spcPts val="600"/>
              </a:spcBef>
              <a:buClr>
                <a:srgbClr val="003366"/>
              </a:buClr>
              <a:buChar char="⬥"/>
              <a:defRPr sz="1800"/>
            </a:pPr>
            <a:r>
              <a:rPr sz="2900">
                <a:solidFill>
                  <a:srgbClr val="003366"/>
                </a:solidFill>
              </a:rPr>
              <a:t>There is not one thing that works, its many</a:t>
            </a:r>
          </a:p>
        </p:txBody>
      </p:sp>
      <p:pic>
        <p:nvPicPr>
          <p:cNvPr id="129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" y="76200"/>
            <a:ext cx="2677618" cy="1002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age20.jpeg" descr="IMG_2360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58000" y="1828800"/>
            <a:ext cx="1982899" cy="2589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mage21.jpeg" descr="IMG_1274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42949" y="4677843"/>
            <a:ext cx="2413000" cy="16467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type="title" idx="4294967295"/>
          </p:nvPr>
        </p:nvSpPr>
        <p:spPr>
          <a:xfrm>
            <a:off x="838200" y="1600200"/>
            <a:ext cx="7378700" cy="1143000"/>
          </a:xfrm>
          <a:prstGeom prst="rect">
            <a:avLst/>
          </a:prstGeom>
        </p:spPr>
        <p:txBody>
          <a:bodyPr/>
          <a:lstStyle>
            <a:lvl1pPr defTabSz="797539">
              <a:defRPr b="1" sz="3430">
                <a:solidFill>
                  <a:srgbClr val="003366"/>
                </a:solidFill>
                <a:latin typeface="Aharoni"/>
                <a:ea typeface="Aharoni"/>
                <a:cs typeface="Aharoni"/>
                <a:sym typeface="Aharoni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430">
                <a:solidFill>
                  <a:srgbClr val="003366"/>
                </a:solidFill>
              </a:rPr>
              <a:t>How could you learn more about these cultures</a:t>
            </a:r>
          </a:p>
        </p:txBody>
      </p:sp>
      <p:sp>
        <p:nvSpPr>
          <p:cNvPr id="134" name="Shape 134"/>
          <p:cNvSpPr/>
          <p:nvPr>
            <p:ph type="body" idx="4294967295"/>
          </p:nvPr>
        </p:nvSpPr>
        <p:spPr>
          <a:xfrm>
            <a:off x="76200" y="4267200"/>
            <a:ext cx="9067801" cy="1828800"/>
          </a:xfrm>
          <a:prstGeom prst="rect">
            <a:avLst/>
          </a:prstGeom>
        </p:spPr>
        <p:txBody>
          <a:bodyPr/>
          <a:lstStyle/>
          <a:p>
            <a:pPr lvl="0" marL="725232" indent="-725232" defTabSz="859536">
              <a:lnSpc>
                <a:spcPct val="90000"/>
              </a:lnSpc>
              <a:buClr>
                <a:srgbClr val="003366"/>
              </a:buClr>
              <a:buChar char="⬥"/>
              <a:defRPr sz="1800"/>
            </a:pPr>
            <a:r>
              <a:rPr sz="3384">
                <a:solidFill>
                  <a:srgbClr val="003366"/>
                </a:solidFill>
              </a:rPr>
              <a:t>Who are the experts you could consult?</a:t>
            </a:r>
            <a:endParaRPr sz="1692"/>
          </a:p>
          <a:p>
            <a:pPr lvl="0" marL="725232" indent="-725232" defTabSz="859536">
              <a:lnSpc>
                <a:spcPct val="90000"/>
              </a:lnSpc>
              <a:buClr>
                <a:srgbClr val="003366"/>
              </a:buClr>
              <a:buChar char="⬥"/>
              <a:defRPr sz="1800"/>
            </a:pPr>
            <a:r>
              <a:rPr sz="3384">
                <a:solidFill>
                  <a:srgbClr val="003366"/>
                </a:solidFill>
              </a:rPr>
              <a:t>Which colleagues might be resources in helping you learn more about these cultures</a:t>
            </a:r>
          </a:p>
        </p:txBody>
      </p:sp>
      <p:pic>
        <p:nvPicPr>
          <p:cNvPr id="135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1200" y="114300"/>
            <a:ext cx="5105400" cy="1543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age22.jpeg" descr="IMG_0129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9600" y="2209800"/>
            <a:ext cx="1981200" cy="190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age23.jpeg" descr="10368229_648050085284618_8797959232996401934_n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24600" y="2209800"/>
            <a:ext cx="2413000" cy="190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age24.png"/>
          <p:cNvPicPr/>
          <p:nvPr/>
        </p:nvPicPr>
        <p:blipFill>
          <a:blip r:embed="rId2">
            <a:extLst/>
          </a:blip>
          <a:srcRect l="65976" t="44617" r="2445" b="15382"/>
          <a:stretch>
            <a:fillRect/>
          </a:stretch>
        </p:blipFill>
        <p:spPr>
          <a:xfrm>
            <a:off x="5791200" y="721994"/>
            <a:ext cx="2743200" cy="2377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image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1000" y="741044"/>
            <a:ext cx="5105400" cy="1543051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hape 141"/>
          <p:cNvSpPr/>
          <p:nvPr/>
        </p:nvSpPr>
        <p:spPr>
          <a:xfrm>
            <a:off x="762000" y="3099435"/>
            <a:ext cx="3657600" cy="151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defRPr sz="1800"/>
            </a:pPr>
            <a:r>
              <a:rPr sz="2400">
                <a:solidFill>
                  <a:srgbClr val="003366"/>
                </a:solidFill>
              </a:rPr>
              <a:t>Barry McIntosh, Director</a:t>
            </a:r>
            <a:endParaRPr sz="2400">
              <a:solidFill>
                <a:srgbClr val="003366"/>
              </a:solidFill>
            </a:endParaRPr>
          </a:p>
          <a:p>
            <a:pPr lvl="0">
              <a:defRPr sz="1800"/>
            </a:pPr>
            <a:r>
              <a:rPr sz="2400">
                <a:solidFill>
                  <a:srgbClr val="003366"/>
                </a:solidFill>
              </a:rPr>
              <a:t>(505) 699-7431</a:t>
            </a:r>
            <a:endParaRPr sz="2400">
              <a:solidFill>
                <a:srgbClr val="003366"/>
              </a:solidFill>
            </a:endParaRPr>
          </a:p>
          <a:p>
            <a:pPr lvl="0">
              <a:defRPr sz="1800"/>
            </a:pPr>
            <a:r>
              <a:rPr sz="2400">
                <a:solidFill>
                  <a:srgbClr val="003366"/>
                </a:solidFill>
                <a:hlinkClick r:id="rId4" invalidUrl="" action="" tgtFrame="" tooltip="" history="1" highlightClick="0" endSnd="0"/>
              </a:rPr>
              <a:t>kbmac@cybermesa.com</a:t>
            </a:r>
            <a:endParaRPr sz="2400">
              <a:solidFill>
                <a:srgbClr val="003366"/>
              </a:solidFill>
            </a:endParaRPr>
          </a:p>
        </p:txBody>
      </p:sp>
      <p:sp>
        <p:nvSpPr>
          <p:cNvPr id="142" name="Shape 142"/>
          <p:cNvSpPr/>
          <p:nvPr/>
        </p:nvSpPr>
        <p:spPr>
          <a:xfrm>
            <a:off x="4648199" y="4495799"/>
            <a:ext cx="3073114" cy="151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400">
                <a:solidFill>
                  <a:srgbClr val="003366"/>
                </a:solidFill>
              </a:rPr>
              <a:t>Johnny Wilson</a:t>
            </a:r>
            <a:endParaRPr sz="2400">
              <a:solidFill>
                <a:srgbClr val="003366"/>
              </a:solidFill>
            </a:endParaRPr>
          </a:p>
          <a:p>
            <a:pPr lvl="0">
              <a:defRPr sz="1800"/>
            </a:pPr>
            <a:r>
              <a:rPr sz="2400">
                <a:solidFill>
                  <a:srgbClr val="003366"/>
                </a:solidFill>
              </a:rPr>
              <a:t>(505) 377-8950</a:t>
            </a:r>
            <a:endParaRPr sz="2400">
              <a:solidFill>
                <a:srgbClr val="003366"/>
              </a:solidFill>
            </a:endParaRPr>
          </a:p>
          <a:p>
            <a:pPr lvl="0">
              <a:defRPr sz="1800"/>
            </a:pPr>
            <a:r>
              <a:rPr sz="2400">
                <a:solidFill>
                  <a:srgbClr val="003366"/>
                </a:solidFill>
                <a:hlinkClick r:id="rId5" invalidUrl="" action="" tgtFrame="" tooltip="" history="1" highlightClick="0" endSnd="0"/>
              </a:rPr>
              <a:t>tokaprod@gmail.com</a:t>
            </a:r>
            <a:endParaRPr sz="2400">
              <a:solidFill>
                <a:srgbClr val="003366"/>
              </a:solidFill>
            </a:endParaRP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 idx="4294967295"/>
          </p:nvPr>
        </p:nvSpPr>
        <p:spPr>
          <a:xfrm>
            <a:off x="2743200" y="381000"/>
            <a:ext cx="6400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366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003366"/>
                </a:solidFill>
              </a:rPr>
              <a:t>How to Involve Men</a:t>
            </a:r>
          </a:p>
        </p:txBody>
      </p:sp>
      <p:sp>
        <p:nvSpPr>
          <p:cNvPr id="57" name="Shape 57"/>
          <p:cNvSpPr/>
          <p:nvPr>
            <p:ph type="body" idx="4294967295"/>
          </p:nvPr>
        </p:nvSpPr>
        <p:spPr>
          <a:xfrm>
            <a:off x="304800" y="2057400"/>
            <a:ext cx="8839201" cy="4540250"/>
          </a:xfrm>
          <a:prstGeom prst="rect">
            <a:avLst/>
          </a:prstGeom>
        </p:spPr>
        <p:txBody>
          <a:bodyPr/>
          <a:lstStyle/>
          <a:p>
            <a:pPr lvl="0" marL="480728" indent="-480728" defTabSz="850391">
              <a:spcBef>
                <a:spcPts val="600"/>
              </a:spcBef>
              <a:buClr>
                <a:srgbClr val="003366"/>
              </a:buClr>
              <a:defRPr sz="1800"/>
            </a:pPr>
            <a:r>
              <a:rPr sz="2900">
                <a:solidFill>
                  <a:srgbClr val="003366"/>
                </a:solidFill>
              </a:rPr>
              <a:t>Recognize and work on your own and your program’s biases</a:t>
            </a:r>
          </a:p>
          <a:p>
            <a:pPr lvl="0" marL="480728" indent="-480728" defTabSz="850391">
              <a:spcBef>
                <a:spcPts val="600"/>
              </a:spcBef>
              <a:buClr>
                <a:srgbClr val="003366"/>
              </a:buClr>
              <a:defRPr sz="1800"/>
            </a:pPr>
            <a:r>
              <a:rPr sz="2900">
                <a:solidFill>
                  <a:srgbClr val="003366"/>
                </a:solidFill>
              </a:rPr>
              <a:t>Work to understand men, trust their inherent dedication to their children                                                             </a:t>
            </a:r>
          </a:p>
          <a:p>
            <a:pPr lvl="0" marL="480728" indent="-480728" defTabSz="850391">
              <a:spcBef>
                <a:spcPts val="600"/>
              </a:spcBef>
              <a:buClr>
                <a:srgbClr val="003366"/>
              </a:buClr>
              <a:defRPr sz="1800"/>
            </a:pPr>
            <a:r>
              <a:rPr sz="2900">
                <a:solidFill>
                  <a:srgbClr val="003366"/>
                </a:solidFill>
              </a:rPr>
              <a:t>Be designing the program to accommodate dads</a:t>
            </a:r>
          </a:p>
          <a:p>
            <a:pPr lvl="0" marL="480728" indent="-480728" defTabSz="850391">
              <a:spcBef>
                <a:spcPts val="600"/>
              </a:spcBef>
              <a:buClr>
                <a:srgbClr val="003366"/>
              </a:buClr>
              <a:defRPr sz="1800"/>
            </a:pPr>
            <a:r>
              <a:rPr sz="2900">
                <a:solidFill>
                  <a:srgbClr val="003366"/>
                </a:solidFill>
              </a:rPr>
              <a:t>Acknowledge dads in some way</a:t>
            </a:r>
          </a:p>
          <a:p>
            <a:pPr lvl="0" marL="480728" indent="-480728" defTabSz="850391">
              <a:spcBef>
                <a:spcPts val="600"/>
              </a:spcBef>
              <a:buClr>
                <a:srgbClr val="003366"/>
              </a:buClr>
              <a:defRPr sz="1800"/>
            </a:pPr>
            <a:r>
              <a:rPr sz="2900">
                <a:solidFill>
                  <a:srgbClr val="003366"/>
                </a:solidFill>
              </a:rPr>
              <a:t>Give dads jobs to do</a:t>
            </a:r>
          </a:p>
          <a:p>
            <a:pPr lvl="0" marL="480728" indent="-480728" defTabSz="850391">
              <a:spcBef>
                <a:spcPts val="600"/>
              </a:spcBef>
              <a:buClr>
                <a:srgbClr val="003366"/>
              </a:buClr>
              <a:defRPr sz="1800"/>
            </a:pPr>
            <a:r>
              <a:rPr sz="2900">
                <a:solidFill>
                  <a:srgbClr val="003366"/>
                </a:solidFill>
              </a:rPr>
              <a:t>Provide safety from ridicule, suspicion and accusation</a:t>
            </a:r>
          </a:p>
        </p:txBody>
      </p:sp>
      <p:pic>
        <p:nvPicPr>
          <p:cNvPr id="58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00" y="206363"/>
            <a:ext cx="2677618" cy="10026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type="sldNum" sz="quarter" idx="2"/>
          </p:nvPr>
        </p:nvSpPr>
        <p:spPr>
          <a:xfrm>
            <a:off x="6589711" y="6542086"/>
            <a:ext cx="2193927" cy="2921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defTabSz="868680">
              <a:defRPr sz="1330">
                <a:solidFill>
                  <a:srgbClr val="800D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30">
                <a:solidFill>
                  <a:srgbClr val="800D00"/>
                </a:solidFill>
              </a:rPr>
            </a:fld>
          </a:p>
        </p:txBody>
      </p:sp>
      <p:sp>
        <p:nvSpPr>
          <p:cNvPr id="61" name="Shape 61"/>
          <p:cNvSpPr/>
          <p:nvPr>
            <p:ph type="title" idx="4294967295"/>
          </p:nvPr>
        </p:nvSpPr>
        <p:spPr>
          <a:xfrm>
            <a:off x="2971800" y="307975"/>
            <a:ext cx="5867400" cy="1508125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b="1" sz="3400">
                <a:solidFill>
                  <a:srgbClr val="003366"/>
                </a:solidFill>
                <a:latin typeface="Aharoni"/>
                <a:ea typeface="Aharoni"/>
                <a:cs typeface="Aharoni"/>
                <a:sym typeface="Aharoni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400">
                <a:solidFill>
                  <a:srgbClr val="003366"/>
                </a:solidFill>
              </a:rPr>
              <a:t>Recognize and work on your own biases</a:t>
            </a:r>
          </a:p>
        </p:txBody>
      </p:sp>
      <p:sp>
        <p:nvSpPr>
          <p:cNvPr id="62" name="Shape 62"/>
          <p:cNvSpPr/>
          <p:nvPr>
            <p:ph type="body" idx="4294967295"/>
          </p:nvPr>
        </p:nvSpPr>
        <p:spPr>
          <a:xfrm>
            <a:off x="2590800" y="1828800"/>
            <a:ext cx="6553200" cy="4038601"/>
          </a:xfrm>
          <a:prstGeom prst="rect">
            <a:avLst/>
          </a:prstGeom>
        </p:spPr>
        <p:txBody>
          <a:bodyPr/>
          <a:lstStyle/>
          <a:p>
            <a:pPr lvl="0" marL="0" indent="0">
              <a:lnSpc>
                <a:spcPct val="99000"/>
              </a:lnSpc>
              <a:spcBef>
                <a:spcPts val="600"/>
              </a:spcBef>
              <a:buSzTx/>
              <a:buNone/>
              <a:defRPr sz="1800"/>
            </a:pPr>
            <a:r>
              <a:rPr sz="2900">
                <a:solidFill>
                  <a:srgbClr val="003366"/>
                </a:solidFill>
              </a:rPr>
              <a:t>Each staff member should always be doing this</a:t>
            </a:r>
            <a:endParaRPr sz="1600"/>
          </a:p>
          <a:p>
            <a:pPr lvl="0" marL="0" indent="0">
              <a:lnSpc>
                <a:spcPct val="99000"/>
              </a:lnSpc>
              <a:spcBef>
                <a:spcPts val="600"/>
              </a:spcBef>
              <a:buSzTx/>
              <a:buNone/>
              <a:defRPr sz="1800"/>
            </a:pPr>
            <a:r>
              <a:rPr i="1" sz="2900">
                <a:solidFill>
                  <a:srgbClr val="003366"/>
                </a:solidFill>
              </a:rPr>
              <a:t>ASK</a:t>
            </a:r>
            <a:r>
              <a:rPr sz="2900">
                <a:solidFill>
                  <a:srgbClr val="003366"/>
                </a:solidFill>
              </a:rPr>
              <a:t> ~ What prevents young men from utilizing your program?</a:t>
            </a:r>
            <a:endParaRPr sz="1600"/>
          </a:p>
          <a:p>
            <a:pPr lvl="3" marL="1785937" indent="-414337">
              <a:lnSpc>
                <a:spcPct val="90000"/>
              </a:lnSpc>
              <a:spcBef>
                <a:spcPts val="600"/>
              </a:spcBef>
              <a:buClr>
                <a:srgbClr val="003366"/>
              </a:buClr>
              <a:buChar char="■"/>
              <a:defRPr sz="1800"/>
            </a:pPr>
            <a:r>
              <a:rPr sz="2900">
                <a:solidFill>
                  <a:srgbClr val="003366"/>
                </a:solidFill>
              </a:rPr>
              <a:t>What art, posters are visible?</a:t>
            </a:r>
            <a:endParaRPr sz="1600"/>
          </a:p>
          <a:p>
            <a:pPr lvl="3" marL="1785937" indent="-414337">
              <a:lnSpc>
                <a:spcPct val="90000"/>
              </a:lnSpc>
              <a:spcBef>
                <a:spcPts val="600"/>
              </a:spcBef>
              <a:buClr>
                <a:srgbClr val="003366"/>
              </a:buClr>
              <a:buChar char="■"/>
              <a:defRPr sz="1800"/>
            </a:pPr>
            <a:r>
              <a:rPr sz="2900">
                <a:solidFill>
                  <a:srgbClr val="003366"/>
                </a:solidFill>
              </a:rPr>
              <a:t>Portrayals and materials</a:t>
            </a:r>
            <a:endParaRPr sz="1600"/>
          </a:p>
          <a:p>
            <a:pPr lvl="3" marL="1785937" indent="-414337">
              <a:lnSpc>
                <a:spcPct val="90000"/>
              </a:lnSpc>
              <a:spcBef>
                <a:spcPts val="600"/>
              </a:spcBef>
              <a:buClr>
                <a:srgbClr val="003366"/>
              </a:buClr>
              <a:buChar char="■"/>
              <a:defRPr sz="1800"/>
            </a:pPr>
            <a:r>
              <a:rPr sz="2900">
                <a:solidFill>
                  <a:srgbClr val="003366"/>
                </a:solidFill>
              </a:rPr>
              <a:t>Is the language inviting? (i.e., “mothers” or “parents”)</a:t>
            </a:r>
          </a:p>
        </p:txBody>
      </p:sp>
      <p:pic>
        <p:nvPicPr>
          <p:cNvPr id="63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00" y="195478"/>
            <a:ext cx="2677618" cy="1002695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hape 64"/>
          <p:cNvSpPr/>
          <p:nvPr/>
        </p:nvSpPr>
        <p:spPr>
          <a:xfrm>
            <a:off x="761999" y="5912393"/>
            <a:ext cx="7650323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i="1">
                <a:solidFill>
                  <a:srgbClr val="01010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</a:defRPr>
            </a:pPr>
            <a:r>
              <a:rPr i="1" sz="2400">
                <a:solidFill>
                  <a:srgbClr val="010101"/>
                </a:solidFill>
              </a:rPr>
              <a:t>Don’t view father as a risk factor, in fact as the opposite</a:t>
            </a:r>
            <a:endParaRPr sz="2400">
              <a:solidFill>
                <a:srgbClr val="0033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" name="image3.jpeg" descr="IMG_023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200" y="2057400"/>
            <a:ext cx="2413000" cy="2819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type="title" idx="4294967295"/>
          </p:nvPr>
        </p:nvSpPr>
        <p:spPr>
          <a:xfrm>
            <a:off x="2590800" y="228600"/>
            <a:ext cx="6400800" cy="1143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3366"/>
                </a:solidFill>
                <a:latin typeface="Aharoni"/>
                <a:ea typeface="Aharoni"/>
                <a:cs typeface="Aharoni"/>
                <a:sym typeface="Aharoni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400">
                <a:solidFill>
                  <a:srgbClr val="003366"/>
                </a:solidFill>
              </a:rPr>
              <a:t>Understanding Men</a:t>
            </a:r>
          </a:p>
        </p:txBody>
      </p:sp>
      <p:sp>
        <p:nvSpPr>
          <p:cNvPr id="68" name="Shape 68"/>
          <p:cNvSpPr/>
          <p:nvPr>
            <p:ph type="body" idx="4294967295"/>
          </p:nvPr>
        </p:nvSpPr>
        <p:spPr>
          <a:xfrm>
            <a:off x="304800" y="1295400"/>
            <a:ext cx="7467600" cy="2514601"/>
          </a:xfrm>
          <a:prstGeom prst="rect">
            <a:avLst/>
          </a:prstGeom>
        </p:spPr>
        <p:txBody>
          <a:bodyPr/>
          <a:lstStyle/>
          <a:p>
            <a:pPr lvl="0" marL="414590" indent="-414590" defTabSz="842344">
              <a:spcBef>
                <a:spcPts val="500"/>
              </a:spcBef>
              <a:buClr>
                <a:srgbClr val="003366"/>
              </a:buClr>
              <a:buChar char="⬥"/>
              <a:defRPr sz="1800"/>
            </a:pPr>
            <a:r>
              <a:rPr sz="2538">
                <a:solidFill>
                  <a:srgbClr val="003366"/>
                </a:solidFill>
              </a:rPr>
              <a:t>Men have often been trained and shown how </a:t>
            </a:r>
            <a:r>
              <a:rPr sz="2538" u="sng">
                <a:solidFill>
                  <a:srgbClr val="003366"/>
                </a:solidFill>
              </a:rPr>
              <a:t>not</a:t>
            </a:r>
            <a:r>
              <a:rPr sz="2538">
                <a:solidFill>
                  <a:srgbClr val="003366"/>
                </a:solidFill>
              </a:rPr>
              <a:t> to express emotion. </a:t>
            </a:r>
            <a:endParaRPr sz="1692"/>
          </a:p>
          <a:p>
            <a:pPr lvl="0" marL="414590" indent="-414590" defTabSz="842344">
              <a:lnSpc>
                <a:spcPct val="150000"/>
              </a:lnSpc>
              <a:spcBef>
                <a:spcPts val="500"/>
              </a:spcBef>
              <a:buClr>
                <a:srgbClr val="003366"/>
              </a:buClr>
              <a:buChar char="⬥"/>
              <a:defRPr sz="1800"/>
            </a:pPr>
            <a:r>
              <a:rPr sz="2538">
                <a:solidFill>
                  <a:srgbClr val="003366"/>
                </a:solidFill>
              </a:rPr>
              <a:t>The subtle emotions are not identified or named</a:t>
            </a:r>
            <a:endParaRPr sz="1692"/>
          </a:p>
          <a:p>
            <a:pPr lvl="0" marL="414590" indent="-414590" defTabSz="842344">
              <a:lnSpc>
                <a:spcPct val="150000"/>
              </a:lnSpc>
              <a:spcBef>
                <a:spcPts val="500"/>
              </a:spcBef>
              <a:buClr>
                <a:srgbClr val="003366"/>
              </a:buClr>
              <a:buChar char="⬥"/>
              <a:defRPr sz="1800"/>
            </a:pPr>
            <a:r>
              <a:rPr sz="2538">
                <a:solidFill>
                  <a:srgbClr val="003366"/>
                </a:solidFill>
              </a:rPr>
              <a:t>The one that is allowed to be shown is ANGER</a:t>
            </a:r>
          </a:p>
        </p:txBody>
      </p:sp>
      <p:pic>
        <p:nvPicPr>
          <p:cNvPr id="69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00" y="152400"/>
            <a:ext cx="2677618" cy="1002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image4.jpeg" descr="IMG_1456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24600" y="3574315"/>
            <a:ext cx="2717800" cy="3131285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hape 71"/>
          <p:cNvSpPr/>
          <p:nvPr/>
        </p:nvSpPr>
        <p:spPr>
          <a:xfrm>
            <a:off x="457200" y="3657599"/>
            <a:ext cx="5715000" cy="222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1" marL="790320" indent="-342264" defTabSz="896111">
              <a:spcBef>
                <a:spcPts val="600"/>
              </a:spcBef>
              <a:buSzPct val="100000"/>
              <a:buChar char="■"/>
              <a:defRPr sz="1800"/>
            </a:pPr>
            <a:r>
              <a:rPr sz="2200"/>
              <a:t>Men can be overwhelmed trying to be successful in work, relationships, and as parents</a:t>
            </a:r>
          </a:p>
          <a:p>
            <a:pPr lvl="1" marL="790320" indent="-342264" defTabSz="896111">
              <a:spcBef>
                <a:spcPts val="600"/>
              </a:spcBef>
              <a:buSzPct val="100000"/>
              <a:buChar char="■"/>
              <a:defRPr sz="1800"/>
            </a:pPr>
            <a:r>
              <a:rPr sz="2200"/>
              <a:t>Little opportunity for men to express their pressures (or even aware of it)</a:t>
            </a:r>
          </a:p>
          <a:p>
            <a:pPr lvl="1" marL="790320" indent="-342264" defTabSz="896111">
              <a:spcBef>
                <a:spcPts val="600"/>
              </a:spcBef>
              <a:buSzPct val="100000"/>
              <a:buChar char="■"/>
              <a:defRPr sz="1800"/>
            </a:pPr>
            <a:r>
              <a:rPr sz="2200"/>
              <a:t>Men are action and solution oriented</a:t>
            </a: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type="title" idx="4294967295"/>
          </p:nvPr>
        </p:nvSpPr>
        <p:spPr>
          <a:xfrm>
            <a:off x="2971800" y="381000"/>
            <a:ext cx="6096000" cy="1143000"/>
          </a:xfrm>
          <a:prstGeom prst="rect">
            <a:avLst/>
          </a:prstGeom>
        </p:spPr>
        <p:txBody>
          <a:bodyPr/>
          <a:lstStyle>
            <a:lvl1pPr defTabSz="896111">
              <a:defRPr b="1" sz="3822">
                <a:solidFill>
                  <a:srgbClr val="003366"/>
                </a:solidFill>
                <a:latin typeface="Aharoni"/>
                <a:ea typeface="Aharoni"/>
                <a:cs typeface="Aharoni"/>
                <a:sym typeface="Aharoni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822">
                <a:solidFill>
                  <a:srgbClr val="003366"/>
                </a:solidFill>
              </a:rPr>
              <a:t>Work to Understand Dads</a:t>
            </a:r>
          </a:p>
        </p:txBody>
      </p:sp>
      <p:sp>
        <p:nvSpPr>
          <p:cNvPr id="74" name="Shape 74"/>
          <p:cNvSpPr/>
          <p:nvPr/>
        </p:nvSpPr>
        <p:spPr>
          <a:xfrm>
            <a:off x="2842717" y="1346200"/>
            <a:ext cx="6085385" cy="5471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marL="711200" indent="-711200">
              <a:lnSpc>
                <a:spcPct val="90000"/>
              </a:lnSpc>
              <a:spcBef>
                <a:spcPts val="600"/>
              </a:spcBef>
              <a:buClr>
                <a:srgbClr val="003366"/>
              </a:buClr>
              <a:buSzPct val="100000"/>
              <a:buFont typeface="Arial"/>
              <a:buChar char="•"/>
              <a:defRPr sz="1800"/>
            </a:pPr>
            <a:r>
              <a:rPr sz="2800">
                <a:solidFill>
                  <a:srgbClr val="003366"/>
                </a:solidFill>
              </a:rPr>
              <a:t>Dads spend more time in play</a:t>
            </a:r>
          </a:p>
          <a:p>
            <a:pPr lvl="0" marL="711200" indent="-711200">
              <a:lnSpc>
                <a:spcPct val="90000"/>
              </a:lnSpc>
              <a:spcBef>
                <a:spcPts val="600"/>
              </a:spcBef>
              <a:buClr>
                <a:srgbClr val="003366"/>
              </a:buClr>
              <a:buSzPct val="100000"/>
              <a:buFont typeface="Arial"/>
              <a:buChar char="•"/>
              <a:defRPr sz="1800"/>
            </a:pPr>
            <a:r>
              <a:rPr sz="2800">
                <a:solidFill>
                  <a:srgbClr val="003366"/>
                </a:solidFill>
              </a:rPr>
              <a:t>Dads will stress physical risk taking</a:t>
            </a:r>
          </a:p>
          <a:p>
            <a:pPr lvl="0" marL="711200" indent="-711200">
              <a:lnSpc>
                <a:spcPct val="90000"/>
              </a:lnSpc>
              <a:spcBef>
                <a:spcPts val="600"/>
              </a:spcBef>
              <a:buClr>
                <a:srgbClr val="003366"/>
              </a:buClr>
              <a:buSzPct val="100000"/>
              <a:buFont typeface="Arial"/>
              <a:buChar char="•"/>
              <a:defRPr sz="1800"/>
            </a:pPr>
            <a:r>
              <a:rPr sz="2800">
                <a:solidFill>
                  <a:srgbClr val="003366"/>
                </a:solidFill>
              </a:rPr>
              <a:t>Dads offers less immediate support in face of frustration which promotes  better anger management</a:t>
            </a:r>
          </a:p>
          <a:p>
            <a:pPr lvl="0" marL="711200" indent="-711200">
              <a:spcBef>
                <a:spcPts val="600"/>
              </a:spcBef>
              <a:buClr>
                <a:srgbClr val="003366"/>
              </a:buClr>
              <a:buSzPct val="100000"/>
              <a:buFont typeface="Arial"/>
              <a:buChar char="•"/>
              <a:defRPr sz="1800"/>
            </a:pPr>
            <a:r>
              <a:rPr sz="2800">
                <a:solidFill>
                  <a:srgbClr val="003366"/>
                </a:solidFill>
              </a:rPr>
              <a:t>Dads teach through example, learning from experience</a:t>
            </a:r>
          </a:p>
          <a:p>
            <a:pPr lvl="0" marL="711200" indent="-711200">
              <a:spcBef>
                <a:spcPts val="600"/>
              </a:spcBef>
              <a:buClr>
                <a:srgbClr val="003366"/>
              </a:buClr>
              <a:buSzPct val="100000"/>
              <a:buFont typeface="Arial"/>
              <a:buChar char="•"/>
              <a:defRPr sz="1800"/>
            </a:pPr>
            <a:r>
              <a:rPr sz="2800">
                <a:solidFill>
                  <a:srgbClr val="003366"/>
                </a:solidFill>
              </a:rPr>
              <a:t>Dads promote exploratory freedom</a:t>
            </a:r>
          </a:p>
          <a:p>
            <a:pPr lvl="0" marL="711200" indent="-711200">
              <a:spcBef>
                <a:spcPts val="600"/>
              </a:spcBef>
              <a:buClr>
                <a:srgbClr val="003366"/>
              </a:buClr>
              <a:buSzPct val="100000"/>
              <a:buFont typeface="Arial"/>
              <a:buChar char="•"/>
              <a:defRPr sz="1800"/>
            </a:pPr>
            <a:r>
              <a:rPr sz="2800">
                <a:solidFill>
                  <a:srgbClr val="003366"/>
                </a:solidFill>
              </a:rPr>
              <a:t>Dads promote independence outside the home</a:t>
            </a:r>
          </a:p>
        </p:txBody>
      </p:sp>
      <p:pic>
        <p:nvPicPr>
          <p:cNvPr id="75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62958"/>
            <a:ext cx="2677618" cy="1002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image5.jpeg" descr="IMG_6625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4408" y="1295400"/>
            <a:ext cx="2133601" cy="2238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image6.jpeg" descr="IMG_5498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4408" y="3657600"/>
            <a:ext cx="2144487" cy="2819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type="title" idx="4294967295"/>
          </p:nvPr>
        </p:nvSpPr>
        <p:spPr>
          <a:xfrm>
            <a:off x="2971800" y="228600"/>
            <a:ext cx="5029200" cy="1524000"/>
          </a:xfrm>
          <a:prstGeom prst="rect">
            <a:avLst/>
          </a:prstGeom>
        </p:spPr>
        <p:txBody>
          <a:bodyPr/>
          <a:lstStyle>
            <a:lvl1pPr>
              <a:defRPr b="1" sz="3900">
                <a:solidFill>
                  <a:srgbClr val="003366"/>
                </a:solidFill>
                <a:latin typeface="Aharoni"/>
                <a:ea typeface="Aharoni"/>
                <a:cs typeface="Aharoni"/>
                <a:sym typeface="Aharoni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900">
                <a:solidFill>
                  <a:srgbClr val="003366"/>
                </a:solidFill>
              </a:rPr>
              <a:t>Design for Mothers and Fathers</a:t>
            </a:r>
          </a:p>
        </p:txBody>
      </p:sp>
      <p:sp>
        <p:nvSpPr>
          <p:cNvPr id="80" name="Shape 80"/>
          <p:cNvSpPr/>
          <p:nvPr>
            <p:ph type="body" idx="4294967295"/>
          </p:nvPr>
        </p:nvSpPr>
        <p:spPr>
          <a:xfrm>
            <a:off x="152400" y="2362199"/>
            <a:ext cx="5562600" cy="2362202"/>
          </a:xfrm>
          <a:prstGeom prst="rect">
            <a:avLst/>
          </a:prstGeom>
        </p:spPr>
        <p:txBody>
          <a:bodyPr/>
          <a:lstStyle/>
          <a:p>
            <a:pPr lvl="0" marL="400050" indent="-400050" defTabSz="548640">
              <a:spcBef>
                <a:spcPts val="400"/>
              </a:spcBef>
              <a:buClr>
                <a:srgbClr val="010101"/>
              </a:buClr>
              <a:buFont typeface="Wingdings"/>
              <a:buChar char="❑"/>
              <a:defRPr sz="1800"/>
            </a:pPr>
            <a:r>
              <a:rPr sz="2100">
                <a:solidFill>
                  <a:srgbClr val="010101"/>
                </a:solidFill>
                <a:latin typeface="Arial"/>
                <a:ea typeface="Arial"/>
                <a:cs typeface="Arial"/>
                <a:sym typeface="Arial"/>
              </a:rPr>
              <a:t>Help parents to support one another</a:t>
            </a:r>
          </a:p>
          <a:p>
            <a:pPr lvl="1" marL="674369" indent="-400050" defTabSz="548640">
              <a:spcBef>
                <a:spcPts val="400"/>
              </a:spcBef>
              <a:buClr>
                <a:srgbClr val="010101"/>
              </a:buClr>
              <a:buFont typeface="Wingdings"/>
              <a:buChar char="▪"/>
              <a:defRPr sz="1800"/>
            </a:pPr>
            <a:r>
              <a:rPr sz="2100">
                <a:solidFill>
                  <a:srgbClr val="010101"/>
                </a:solidFill>
                <a:latin typeface="Arial"/>
                <a:ea typeface="Arial"/>
                <a:cs typeface="Arial"/>
                <a:sym typeface="Arial"/>
              </a:rPr>
              <a:t>Ask mother what father does to support her and to support baby. </a:t>
            </a:r>
          </a:p>
          <a:p>
            <a:pPr lvl="1" marL="674369" indent="-400050" defTabSz="548640">
              <a:spcBef>
                <a:spcPts val="400"/>
              </a:spcBef>
              <a:buClr>
                <a:srgbClr val="010101"/>
              </a:buClr>
              <a:buFont typeface="Wingdings"/>
              <a:buChar char="▪"/>
              <a:defRPr sz="1800"/>
            </a:pPr>
            <a:r>
              <a:rPr sz="2100">
                <a:solidFill>
                  <a:srgbClr val="010101"/>
                </a:solidFill>
                <a:latin typeface="Arial"/>
                <a:ea typeface="Arial"/>
                <a:cs typeface="Arial"/>
                <a:sym typeface="Arial"/>
              </a:rPr>
              <a:t>Help her to identify things he does right</a:t>
            </a:r>
            <a:endParaRPr sz="2100">
              <a:solidFill>
                <a:srgbClr val="010101"/>
              </a:solidFill>
              <a:latin typeface="Arial"/>
              <a:ea typeface="Arial"/>
              <a:cs typeface="Arial"/>
              <a:sym typeface="Arial"/>
            </a:endParaRPr>
          </a:p>
          <a:p>
            <a:pPr lvl="1" marL="674369" indent="-400050" defTabSz="548640">
              <a:spcBef>
                <a:spcPts val="400"/>
              </a:spcBef>
              <a:buClr>
                <a:srgbClr val="010101"/>
              </a:buClr>
              <a:buFont typeface="Wingdings"/>
              <a:buChar char="▪"/>
              <a:defRPr sz="1800"/>
            </a:pPr>
            <a:r>
              <a:rPr sz="2100">
                <a:solidFill>
                  <a:srgbClr val="010101"/>
                </a:solidFill>
                <a:latin typeface="Arial"/>
                <a:ea typeface="Arial"/>
                <a:cs typeface="Arial"/>
                <a:sym typeface="Arial"/>
              </a:rPr>
              <a:t>Train on “I messages”</a:t>
            </a:r>
          </a:p>
        </p:txBody>
      </p:sp>
      <p:pic>
        <p:nvPicPr>
          <p:cNvPr id="81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76200"/>
            <a:ext cx="2677618" cy="1002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image7.jpeg" descr="IMG_1274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15000" y="1676400"/>
            <a:ext cx="3302000" cy="304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Shape 83"/>
          <p:cNvSpPr/>
          <p:nvPr/>
        </p:nvSpPr>
        <p:spPr>
          <a:xfrm>
            <a:off x="76200" y="4876800"/>
            <a:ext cx="8839200" cy="1759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defTabSz="548640">
              <a:spcBef>
                <a:spcPts val="400"/>
              </a:spcBef>
              <a:buSzPct val="100000"/>
              <a:buFont typeface="Wingdings"/>
              <a:buChar char="❑"/>
              <a:defRPr sz="1800"/>
            </a:pPr>
            <a:r>
              <a:rPr sz="2100">
                <a:latin typeface="Arial"/>
                <a:ea typeface="Arial"/>
                <a:cs typeface="Arial"/>
                <a:sym typeface="Arial"/>
              </a:rPr>
              <a:t>Support mothers encouragement of father involvement</a:t>
            </a:r>
          </a:p>
          <a:p>
            <a:pPr lvl="1" marL="674369" indent="-400050" defTabSz="548640">
              <a:spcBef>
                <a:spcPts val="400"/>
              </a:spcBef>
              <a:buSzPct val="100000"/>
              <a:buFont typeface="Wingdings"/>
              <a:buChar char="▪"/>
              <a:defRPr sz="1800"/>
            </a:pPr>
            <a:r>
              <a:rPr sz="2100">
                <a:latin typeface="Arial"/>
                <a:ea typeface="Arial"/>
                <a:cs typeface="Arial"/>
                <a:sym typeface="Arial"/>
              </a:rPr>
              <a:t>Awareness of gate-keeping tendency</a:t>
            </a:r>
          </a:p>
          <a:p>
            <a:pPr lvl="1" marL="674369" indent="-400050" defTabSz="548640">
              <a:spcBef>
                <a:spcPts val="400"/>
              </a:spcBef>
              <a:buSzPct val="100000"/>
              <a:buFont typeface="Wingdings"/>
              <a:buChar char="▪"/>
              <a:defRPr sz="1800"/>
            </a:pPr>
            <a:r>
              <a:rPr sz="2100">
                <a:latin typeface="Arial"/>
                <a:ea typeface="Arial"/>
                <a:cs typeface="Arial"/>
                <a:sym typeface="Arial"/>
              </a:rPr>
              <a:t>Keep all males involved, especially paternal grandfather, as a model for father</a:t>
            </a:r>
          </a:p>
          <a:p>
            <a:pPr lvl="1" marL="674369" indent="-400050" defTabSz="548640">
              <a:spcBef>
                <a:spcPts val="400"/>
              </a:spcBef>
              <a:buSzPct val="100000"/>
              <a:buFont typeface="Wingdings"/>
              <a:buChar char="▪"/>
              <a:defRPr sz="1800"/>
            </a:pPr>
            <a:r>
              <a:rPr sz="2100">
                <a:latin typeface="Arial"/>
                <a:ea typeface="Arial"/>
                <a:cs typeface="Arial"/>
                <a:sym typeface="Arial"/>
              </a:rPr>
              <a:t>Encourage his providing for and protecting the family</a:t>
            </a:r>
          </a:p>
        </p:txBody>
      </p:sp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>
            <p:ph type="title" idx="4294967295"/>
          </p:nvPr>
        </p:nvSpPr>
        <p:spPr>
          <a:xfrm>
            <a:off x="2710275" y="228600"/>
            <a:ext cx="6096001" cy="1143000"/>
          </a:xfrm>
          <a:prstGeom prst="rect">
            <a:avLst/>
          </a:prstGeom>
        </p:spPr>
        <p:txBody>
          <a:bodyPr/>
          <a:lstStyle>
            <a:lvl1pPr defTabSz="804672">
              <a:defRPr b="1" sz="3432">
                <a:solidFill>
                  <a:srgbClr val="003366"/>
                </a:solidFill>
                <a:latin typeface="Aharoni"/>
                <a:ea typeface="Aharoni"/>
                <a:cs typeface="Aharoni"/>
                <a:sym typeface="Aharoni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432">
                <a:solidFill>
                  <a:srgbClr val="003366"/>
                </a:solidFill>
              </a:rPr>
              <a:t>Design for Mothers and Fathers</a:t>
            </a:r>
          </a:p>
        </p:txBody>
      </p:sp>
      <p:sp>
        <p:nvSpPr>
          <p:cNvPr id="86" name="Shape 86"/>
          <p:cNvSpPr/>
          <p:nvPr>
            <p:ph type="body" idx="4294967295"/>
          </p:nvPr>
        </p:nvSpPr>
        <p:spPr>
          <a:xfrm>
            <a:off x="228600" y="1447800"/>
            <a:ext cx="8915400" cy="5084763"/>
          </a:xfrm>
          <a:prstGeom prst="rect">
            <a:avLst/>
          </a:prstGeom>
        </p:spPr>
        <p:txBody>
          <a:bodyPr/>
          <a:lstStyle/>
          <a:p>
            <a:pPr lvl="0" marL="0" indent="0" defTabSz="795527">
              <a:lnSpc>
                <a:spcPct val="90000"/>
              </a:lnSpc>
              <a:spcBef>
                <a:spcPts val="500"/>
              </a:spcBef>
              <a:buSzTx/>
              <a:buNone/>
              <a:defRPr sz="1800"/>
            </a:pPr>
            <a:r>
              <a:rPr sz="2700">
                <a:solidFill>
                  <a:srgbClr val="000001"/>
                </a:solidFill>
                <a:latin typeface="Arial"/>
                <a:ea typeface="Arial"/>
                <a:cs typeface="Arial"/>
                <a:sym typeface="Arial"/>
              </a:rPr>
              <a:t>Create a safe environment for the men to talk openly</a:t>
            </a:r>
            <a:endParaRPr sz="2700">
              <a:solidFill>
                <a:srgbClr val="00000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marL="0" indent="0" defTabSz="795527">
              <a:lnSpc>
                <a:spcPct val="90000"/>
              </a:lnSpc>
              <a:spcBef>
                <a:spcPts val="500"/>
              </a:spcBef>
              <a:buSzTx/>
              <a:buNone/>
              <a:defRPr sz="1800"/>
            </a:pPr>
            <a:endParaRPr sz="2700">
              <a:solidFill>
                <a:srgbClr val="00000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marL="0" indent="0" defTabSz="795527">
              <a:lnSpc>
                <a:spcPct val="90000"/>
              </a:lnSpc>
              <a:spcBef>
                <a:spcPts val="600"/>
              </a:spcBef>
              <a:buSzTx/>
              <a:buNone/>
              <a:defRPr sz="1800"/>
            </a:pPr>
            <a:r>
              <a:rPr sz="2700">
                <a:latin typeface="Arial"/>
                <a:ea typeface="Arial"/>
                <a:cs typeface="Arial"/>
                <a:sym typeface="Arial"/>
              </a:rPr>
              <a:t>Supportive tools for improvement</a:t>
            </a:r>
          </a:p>
          <a:p>
            <a:pPr lvl="1" marL="770667" indent="-372902" defTabSz="795527">
              <a:lnSpc>
                <a:spcPct val="90000"/>
              </a:lnSpc>
              <a:spcBef>
                <a:spcPts val="500"/>
              </a:spcBef>
              <a:defRPr sz="1800"/>
            </a:pPr>
            <a:r>
              <a:rPr sz="2700">
                <a:latin typeface="Arial"/>
                <a:ea typeface="Arial"/>
                <a:cs typeface="Arial"/>
                <a:sym typeface="Arial"/>
              </a:rPr>
              <a:t>Parenting classes</a:t>
            </a:r>
          </a:p>
          <a:p>
            <a:pPr lvl="1" marL="770667" indent="-372902" defTabSz="795527">
              <a:lnSpc>
                <a:spcPct val="90000"/>
              </a:lnSpc>
              <a:spcBef>
                <a:spcPts val="500"/>
              </a:spcBef>
              <a:defRPr sz="1800"/>
            </a:pPr>
            <a:r>
              <a:rPr sz="2700">
                <a:latin typeface="Arial"/>
                <a:ea typeface="Arial"/>
                <a:cs typeface="Arial"/>
                <a:sym typeface="Arial"/>
              </a:rPr>
              <a:t>Mediation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lvl="1" marL="0" indent="397763" defTabSz="795527">
              <a:lnSpc>
                <a:spcPct val="90000"/>
              </a:lnSpc>
              <a:spcBef>
                <a:spcPts val="500"/>
              </a:spcBef>
              <a:buSzTx/>
              <a:buNone/>
              <a:defRPr sz="1800"/>
            </a:pP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lvl="0" marL="0" indent="0" defTabSz="795527">
              <a:lnSpc>
                <a:spcPct val="90000"/>
              </a:lnSpc>
              <a:spcBef>
                <a:spcPts val="600"/>
              </a:spcBef>
              <a:buSzTx/>
              <a:buNone/>
              <a:defRPr sz="1800"/>
            </a:pPr>
            <a:r>
              <a:rPr sz="2700">
                <a:solidFill>
                  <a:srgbClr val="010101"/>
                </a:solidFill>
                <a:latin typeface="Arial"/>
                <a:ea typeface="Arial"/>
                <a:cs typeface="Arial"/>
                <a:sym typeface="Arial"/>
              </a:rPr>
              <a:t>Recognizing the fragility of fatherhood:  </a:t>
            </a:r>
            <a:endParaRPr sz="2700">
              <a:solidFill>
                <a:srgbClr val="01010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marL="0" indent="0" defTabSz="795527">
              <a:lnSpc>
                <a:spcPct val="90000"/>
              </a:lnSpc>
              <a:spcBef>
                <a:spcPts val="600"/>
              </a:spcBef>
              <a:buSzTx/>
              <a:buNone/>
              <a:defRPr sz="1800"/>
            </a:pPr>
            <a:r>
              <a:rPr i="1" sz="2700">
                <a:solidFill>
                  <a:srgbClr val="010101"/>
                </a:solidFill>
                <a:latin typeface="Arial"/>
                <a:ea typeface="Arial"/>
                <a:cs typeface="Arial"/>
                <a:sym typeface="Arial"/>
              </a:rPr>
              <a:t>Non-residential fathers are at high risk </a:t>
            </a:r>
            <a:endParaRPr i="1" sz="2700">
              <a:solidFill>
                <a:srgbClr val="01010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marL="0" indent="0" defTabSz="795527">
              <a:lnSpc>
                <a:spcPct val="90000"/>
              </a:lnSpc>
              <a:spcBef>
                <a:spcPts val="600"/>
              </a:spcBef>
              <a:buSzTx/>
              <a:buNone/>
              <a:defRPr sz="1800"/>
            </a:pPr>
            <a:r>
              <a:rPr i="1" sz="2700">
                <a:solidFill>
                  <a:srgbClr val="010101"/>
                </a:solidFill>
                <a:latin typeface="Arial"/>
                <a:ea typeface="Arial"/>
                <a:cs typeface="Arial"/>
                <a:sym typeface="Arial"/>
              </a:rPr>
              <a:t>of no involvement</a:t>
            </a:r>
          </a:p>
          <a:p>
            <a:pPr lvl="0" marL="0" indent="0" defTabSz="795527">
              <a:lnSpc>
                <a:spcPct val="90000"/>
              </a:lnSpc>
              <a:spcBef>
                <a:spcPts val="500"/>
              </a:spcBef>
              <a:buSzTx/>
              <a:buNone/>
              <a:defRPr sz="1800"/>
            </a:pPr>
            <a:endParaRPr sz="2700">
              <a:solidFill>
                <a:srgbClr val="01010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marL="0" indent="0" defTabSz="795527">
              <a:lnSpc>
                <a:spcPct val="90000"/>
              </a:lnSpc>
              <a:spcBef>
                <a:spcPts val="500"/>
              </a:spcBef>
              <a:buSzTx/>
              <a:buNone/>
              <a:defRPr sz="1800"/>
            </a:pPr>
            <a:r>
              <a:rPr sz="2700">
                <a:solidFill>
                  <a:srgbClr val="010101"/>
                </a:solidFill>
                <a:latin typeface="Arial"/>
                <a:ea typeface="Arial"/>
                <a:cs typeface="Arial"/>
                <a:sym typeface="Arial"/>
              </a:rPr>
              <a:t>Purposefully manage conflict</a:t>
            </a:r>
          </a:p>
        </p:txBody>
      </p:sp>
      <p:pic>
        <p:nvPicPr>
          <p:cNvPr id="87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657" y="76200"/>
            <a:ext cx="2677618" cy="1002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image8.jpeg" descr="IMG_8713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00800" y="2590800"/>
            <a:ext cx="2754086" cy="358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type="title" idx="4294967295"/>
          </p:nvPr>
        </p:nvSpPr>
        <p:spPr>
          <a:xfrm>
            <a:off x="914400" y="1046375"/>
            <a:ext cx="7378700" cy="706225"/>
          </a:xfrm>
          <a:prstGeom prst="rect">
            <a:avLst/>
          </a:prstGeom>
        </p:spPr>
        <p:txBody>
          <a:bodyPr/>
          <a:lstStyle>
            <a:lvl1pPr>
              <a:defRPr b="1" sz="3900">
                <a:solidFill>
                  <a:srgbClr val="003366"/>
                </a:solidFill>
                <a:latin typeface="Aharoni"/>
                <a:ea typeface="Aharoni"/>
                <a:cs typeface="Aharoni"/>
                <a:sym typeface="Aharoni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900">
                <a:solidFill>
                  <a:srgbClr val="003366"/>
                </a:solidFill>
              </a:rPr>
              <a:t>Give Him a Job</a:t>
            </a:r>
          </a:p>
        </p:txBody>
      </p:sp>
      <p:sp>
        <p:nvSpPr>
          <p:cNvPr id="91" name="Shape 91"/>
          <p:cNvSpPr/>
          <p:nvPr>
            <p:ph type="body" idx="4294967295"/>
          </p:nvPr>
        </p:nvSpPr>
        <p:spPr>
          <a:xfrm>
            <a:off x="152401" y="2286000"/>
            <a:ext cx="5181601" cy="3797300"/>
          </a:xfrm>
          <a:prstGeom prst="rect">
            <a:avLst/>
          </a:prstGeom>
        </p:spPr>
        <p:txBody>
          <a:bodyPr/>
          <a:lstStyle/>
          <a:p>
            <a:pPr lvl="1" marL="0" indent="228600">
              <a:spcBef>
                <a:spcPts val="600"/>
              </a:spcBef>
              <a:buSzTx/>
              <a:buNone/>
              <a:defRPr sz="1800"/>
            </a:pPr>
            <a:r>
              <a:rPr b="1" sz="2700">
                <a:solidFill>
                  <a:srgbClr val="003366"/>
                </a:solidFill>
              </a:rPr>
              <a:t>Recognize and Structure his role/contribution</a:t>
            </a:r>
            <a:r>
              <a:rPr sz="2700">
                <a:solidFill>
                  <a:srgbClr val="003366"/>
                </a:solidFill>
              </a:rPr>
              <a:t> 	</a:t>
            </a:r>
            <a:endParaRPr sz="1600"/>
          </a:p>
          <a:p>
            <a:pPr lvl="1" marL="0" indent="228600">
              <a:spcBef>
                <a:spcPts val="600"/>
              </a:spcBef>
              <a:buSzTx/>
              <a:buNone/>
              <a:defRPr sz="1800"/>
            </a:pPr>
            <a:r>
              <a:rPr sz="2400">
                <a:solidFill>
                  <a:srgbClr val="003366"/>
                </a:solidFill>
              </a:rPr>
              <a:t>(</a:t>
            </a:r>
            <a:r>
              <a:rPr i="1" sz="2400">
                <a:solidFill>
                  <a:srgbClr val="003366"/>
                </a:solidFill>
              </a:rPr>
              <a:t>because men like to solve problems</a:t>
            </a:r>
            <a:r>
              <a:rPr sz="2400">
                <a:solidFill>
                  <a:srgbClr val="003366"/>
                </a:solidFill>
              </a:rPr>
              <a:t>)</a:t>
            </a:r>
            <a:endParaRPr sz="1600"/>
          </a:p>
          <a:p>
            <a:pPr lvl="1" marL="903684" indent="-446484">
              <a:spcBef>
                <a:spcPts val="600"/>
              </a:spcBef>
              <a:buClr>
                <a:srgbClr val="003366"/>
              </a:buClr>
              <a:buChar char="■"/>
              <a:defRPr sz="1800"/>
            </a:pPr>
            <a:r>
              <a:rPr sz="2500">
                <a:solidFill>
                  <a:srgbClr val="003366"/>
                </a:solidFill>
              </a:rPr>
              <a:t>Give him an action or job to do</a:t>
            </a:r>
            <a:endParaRPr sz="1600"/>
          </a:p>
          <a:p>
            <a:pPr lvl="1" marL="903684" indent="-446484">
              <a:spcBef>
                <a:spcPts val="600"/>
              </a:spcBef>
              <a:buClr>
                <a:srgbClr val="003366"/>
              </a:buClr>
              <a:buChar char="■"/>
              <a:defRPr sz="1800"/>
            </a:pPr>
            <a:r>
              <a:rPr sz="2500">
                <a:solidFill>
                  <a:srgbClr val="003366"/>
                </a:solidFill>
              </a:rPr>
              <a:t>Ask for his ideas and suggested solutions</a:t>
            </a:r>
            <a:endParaRPr sz="1600"/>
          </a:p>
          <a:p>
            <a:pPr lvl="1" marL="903684" indent="-446484">
              <a:spcBef>
                <a:spcPts val="600"/>
              </a:spcBef>
              <a:buClr>
                <a:srgbClr val="003366"/>
              </a:buClr>
              <a:buChar char="■"/>
              <a:defRPr sz="1800"/>
            </a:pPr>
            <a:r>
              <a:rPr sz="2500">
                <a:solidFill>
                  <a:srgbClr val="003366"/>
                </a:solidFill>
              </a:rPr>
              <a:t>Encourage their solutions</a:t>
            </a:r>
          </a:p>
        </p:txBody>
      </p:sp>
      <p:pic>
        <p:nvPicPr>
          <p:cNvPr id="92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" y="43681"/>
            <a:ext cx="2677618" cy="1002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image9.jpeg" descr="IMG_1321.jpg"/>
          <p:cNvPicPr/>
          <p:nvPr/>
        </p:nvPicPr>
        <p:blipFill>
          <a:blip r:embed="rId3">
            <a:extLst/>
          </a:blip>
          <a:srcRect l="0" t="5383" r="23843" b="11686"/>
          <a:stretch>
            <a:fillRect/>
          </a:stretch>
        </p:blipFill>
        <p:spPr>
          <a:xfrm>
            <a:off x="5404121" y="2285999"/>
            <a:ext cx="3465559" cy="33832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type="sldNum" sz="quarter" idx="2"/>
          </p:nvPr>
        </p:nvSpPr>
        <p:spPr>
          <a:xfrm>
            <a:off x="6589711" y="6542086"/>
            <a:ext cx="2193927" cy="2921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defTabSz="868680">
              <a:defRPr sz="1330">
                <a:solidFill>
                  <a:srgbClr val="800D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30">
                <a:solidFill>
                  <a:srgbClr val="800D00"/>
                </a:solidFill>
              </a:rPr>
            </a:fld>
          </a:p>
        </p:txBody>
      </p:sp>
      <p:sp>
        <p:nvSpPr>
          <p:cNvPr id="96" name="Shape 96"/>
          <p:cNvSpPr/>
          <p:nvPr>
            <p:ph type="title" idx="4294967295"/>
          </p:nvPr>
        </p:nvSpPr>
        <p:spPr>
          <a:xfrm>
            <a:off x="76200" y="1143882"/>
            <a:ext cx="9067800" cy="11430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3366"/>
                </a:solidFill>
                <a:latin typeface="Aharoni"/>
                <a:ea typeface="Aharoni"/>
                <a:cs typeface="Aharoni"/>
                <a:sym typeface="Aharoni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400">
                <a:solidFill>
                  <a:srgbClr val="003366"/>
                </a:solidFill>
              </a:rPr>
              <a:t>Acknowledgment</a:t>
            </a:r>
          </a:p>
        </p:txBody>
      </p:sp>
      <p:pic>
        <p:nvPicPr>
          <p:cNvPr id="97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" y="141188"/>
            <a:ext cx="2677618" cy="1002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image10.jpeg" descr="Photo_062010_00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144" y="2133600"/>
            <a:ext cx="2895601" cy="2738834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Shape 99"/>
          <p:cNvSpPr/>
          <p:nvPr/>
        </p:nvSpPr>
        <p:spPr>
          <a:xfrm>
            <a:off x="132144" y="5257800"/>
            <a:ext cx="8855569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>
              <a:defRPr sz="1800"/>
            </a:pPr>
            <a:r>
              <a:rPr b="1" sz="2800">
                <a:solidFill>
                  <a:srgbClr val="003366"/>
                </a:solidFill>
              </a:rPr>
              <a:t>Train staff on employing “i messages” - use these to acknowledge fathers </a:t>
            </a:r>
            <a:r>
              <a:rPr sz="2800">
                <a:solidFill>
                  <a:srgbClr val="003366"/>
                </a:solidFill>
              </a:rPr>
              <a:t>(then apply widely!)</a:t>
            </a:r>
            <a:endParaRPr sz="2800">
              <a:solidFill>
                <a:srgbClr val="003366"/>
              </a:solidFill>
            </a:endParaRPr>
          </a:p>
        </p:txBody>
      </p:sp>
      <p:pic>
        <p:nvPicPr>
          <p:cNvPr id="100" name="image11.jpeg" descr="IMG_5557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26478" y="2133600"/>
            <a:ext cx="2777993" cy="27388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image12.jpeg" descr="IMG_5016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43395" y="2112485"/>
            <a:ext cx="2944318" cy="27599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fade thruBlk="1"/>
  </p:transition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